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324" r:id="rId2"/>
    <p:sldId id="337" r:id="rId3"/>
    <p:sldId id="338" r:id="rId4"/>
    <p:sldId id="392" r:id="rId5"/>
    <p:sldId id="465" r:id="rId6"/>
    <p:sldId id="351" r:id="rId7"/>
    <p:sldId id="352" r:id="rId8"/>
    <p:sldId id="487" r:id="rId9"/>
    <p:sldId id="355" r:id="rId10"/>
    <p:sldId id="395" r:id="rId11"/>
    <p:sldId id="466" r:id="rId12"/>
    <p:sldId id="468" r:id="rId13"/>
    <p:sldId id="479" r:id="rId14"/>
    <p:sldId id="394" r:id="rId15"/>
    <p:sldId id="470" r:id="rId16"/>
    <p:sldId id="484" r:id="rId17"/>
    <p:sldId id="356" r:id="rId18"/>
    <p:sldId id="478" r:id="rId19"/>
    <p:sldId id="480" r:id="rId20"/>
    <p:sldId id="482" r:id="rId21"/>
    <p:sldId id="483" r:id="rId22"/>
    <p:sldId id="481" r:id="rId23"/>
    <p:sldId id="474" r:id="rId24"/>
    <p:sldId id="477" r:id="rId25"/>
    <p:sldId id="354" r:id="rId26"/>
    <p:sldId id="267" r:id="rId27"/>
    <p:sldId id="326" r:id="rId28"/>
    <p:sldId id="343" r:id="rId29"/>
    <p:sldId id="344" r:id="rId30"/>
    <p:sldId id="340" r:id="rId31"/>
    <p:sldId id="345" r:id="rId32"/>
    <p:sldId id="339" r:id="rId33"/>
    <p:sldId id="346" r:id="rId34"/>
    <p:sldId id="341" r:id="rId35"/>
    <p:sldId id="348" r:id="rId36"/>
    <p:sldId id="347" r:id="rId37"/>
    <p:sldId id="485" r:id="rId38"/>
    <p:sldId id="486" r:id="rId39"/>
    <p:sldId id="34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18243A-5C5B-404B-8802-6549298BA1D3}" v="2452" dt="2019-02-18T02:32:49.6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71"/>
    <p:restoredTop sz="92857"/>
  </p:normalViewPr>
  <p:slideViewPr>
    <p:cSldViewPr snapToGrid="0" snapToObjects="1">
      <p:cViewPr varScale="1">
        <p:scale>
          <a:sx n="113" d="100"/>
          <a:sy n="113" d="100"/>
        </p:scale>
        <p:origin x="176"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fjghod Goh" userId="17a83449cc180f75" providerId="LiveId" clId="{A818243A-5C5B-404B-8802-6549298BA1D3}"/>
    <pc:docChg chg="custSel modSld">
      <pc:chgData name="bfjghod Goh" userId="17a83449cc180f75" providerId="LiveId" clId="{A818243A-5C5B-404B-8802-6549298BA1D3}" dt="2019-02-18T02:32:53.797" v="192" actId="20577"/>
      <pc:docMkLst>
        <pc:docMk/>
      </pc:docMkLst>
      <pc:sldChg chg="modSp">
        <pc:chgData name="bfjghod Goh" userId="17a83449cc180f75" providerId="LiveId" clId="{A818243A-5C5B-404B-8802-6549298BA1D3}" dt="2019-02-18T01:12:50.210" v="167" actId="1076"/>
        <pc:sldMkLst>
          <pc:docMk/>
          <pc:sldMk cId="600021326" sldId="345"/>
        </pc:sldMkLst>
        <pc:spChg chg="mod">
          <ac:chgData name="bfjghod Goh" userId="17a83449cc180f75" providerId="LiveId" clId="{A818243A-5C5B-404B-8802-6549298BA1D3}" dt="2019-02-18T01:12:50.210" v="167" actId="1076"/>
          <ac:spMkLst>
            <pc:docMk/>
            <pc:sldMk cId="600021326" sldId="345"/>
            <ac:spMk id="3" creationId="{E2FF0042-E3D5-4D46-B3A3-16537B68F527}"/>
          </ac:spMkLst>
        </pc:spChg>
      </pc:sldChg>
      <pc:sldChg chg="modSp">
        <pc:chgData name="bfjghod Goh" userId="17a83449cc180f75" providerId="LiveId" clId="{A818243A-5C5B-404B-8802-6549298BA1D3}" dt="2019-02-18T02:32:53.797" v="192" actId="20577"/>
        <pc:sldMkLst>
          <pc:docMk/>
          <pc:sldMk cId="2817639022" sldId="346"/>
        </pc:sldMkLst>
        <pc:spChg chg="mod">
          <ac:chgData name="bfjghod Goh" userId="17a83449cc180f75" providerId="LiveId" clId="{A818243A-5C5B-404B-8802-6549298BA1D3}" dt="2019-02-18T02:32:53.797" v="192" actId="20577"/>
          <ac:spMkLst>
            <pc:docMk/>
            <pc:sldMk cId="2817639022" sldId="346"/>
            <ac:spMk id="6" creationId="{BD84A46C-FDD1-234F-A5A7-4EA31ABFCB39}"/>
          </ac:spMkLst>
        </pc:spChg>
      </pc:sldChg>
      <pc:sldChg chg="modSp">
        <pc:chgData name="bfjghod Goh" userId="17a83449cc180f75" providerId="LiveId" clId="{A818243A-5C5B-404B-8802-6549298BA1D3}" dt="2019-02-17T07:56:41.372" v="62" actId="1076"/>
        <pc:sldMkLst>
          <pc:docMk/>
          <pc:sldMk cId="392390696" sldId="349"/>
        </pc:sldMkLst>
        <pc:spChg chg="mod">
          <ac:chgData name="bfjghod Goh" userId="17a83449cc180f75" providerId="LiveId" clId="{A818243A-5C5B-404B-8802-6549298BA1D3}" dt="2019-02-17T07:56:41.372" v="62" actId="1076"/>
          <ac:spMkLst>
            <pc:docMk/>
            <pc:sldMk cId="392390696" sldId="349"/>
            <ac:spMk id="4" creationId="{BAC6A7C1-7013-7543-9231-930B127CE501}"/>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E90752-5F62-4307-A877-C47FDC8B2DF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C645EFA-3DFE-4771-916F-AAD18CDC6B8A}">
      <dgm:prSet/>
      <dgm:spPr/>
      <dgm:t>
        <a:bodyPr/>
        <a:lstStyle/>
        <a:p>
          <a:pPr>
            <a:lnSpc>
              <a:spcPct val="100000"/>
            </a:lnSpc>
          </a:pPr>
          <a:r>
            <a:rPr lang="en-US"/>
            <a:t>Loops allow us to repeat a block of code many times over</a:t>
          </a:r>
        </a:p>
      </dgm:t>
    </dgm:pt>
    <dgm:pt modelId="{1403B37F-2138-45E3-A6D8-4928582FB434}" type="parTrans" cxnId="{66754FCE-5891-4452-80CC-CEC4E360A4DA}">
      <dgm:prSet/>
      <dgm:spPr/>
      <dgm:t>
        <a:bodyPr/>
        <a:lstStyle/>
        <a:p>
          <a:endParaRPr lang="en-US"/>
        </a:p>
      </dgm:t>
    </dgm:pt>
    <dgm:pt modelId="{82664010-BD88-4803-A4CB-9F19AE657C92}" type="sibTrans" cxnId="{66754FCE-5891-4452-80CC-CEC4E360A4DA}">
      <dgm:prSet/>
      <dgm:spPr/>
      <dgm:t>
        <a:bodyPr/>
        <a:lstStyle/>
        <a:p>
          <a:endParaRPr lang="en-US"/>
        </a:p>
      </dgm:t>
    </dgm:pt>
    <dgm:pt modelId="{2E658F49-851F-4FD1-9651-41E4F799FFBC}">
      <dgm:prSet/>
      <dgm:spPr/>
      <dgm:t>
        <a:bodyPr/>
        <a:lstStyle/>
        <a:p>
          <a:pPr>
            <a:lnSpc>
              <a:spcPct val="100000"/>
            </a:lnSpc>
          </a:pPr>
          <a:r>
            <a:rPr lang="en-US"/>
            <a:t>Until some condition is met</a:t>
          </a:r>
        </a:p>
      </dgm:t>
    </dgm:pt>
    <dgm:pt modelId="{84BB6E9A-7583-4CEB-996D-9E0F507EAA31}" type="parTrans" cxnId="{889C1D43-2912-40EE-97F3-D94D8A5D77BE}">
      <dgm:prSet/>
      <dgm:spPr/>
      <dgm:t>
        <a:bodyPr/>
        <a:lstStyle/>
        <a:p>
          <a:endParaRPr lang="en-US"/>
        </a:p>
      </dgm:t>
    </dgm:pt>
    <dgm:pt modelId="{F0A42F17-7BEB-487A-BAE3-D5179E59C9D2}" type="sibTrans" cxnId="{889C1D43-2912-40EE-97F3-D94D8A5D77BE}">
      <dgm:prSet/>
      <dgm:spPr/>
      <dgm:t>
        <a:bodyPr/>
        <a:lstStyle/>
        <a:p>
          <a:endParaRPr lang="en-US"/>
        </a:p>
      </dgm:t>
    </dgm:pt>
    <dgm:pt modelId="{C9338192-9847-4AA1-A26A-CD439F7A66D1}">
      <dgm:prSet/>
      <dgm:spPr/>
      <dgm:t>
        <a:bodyPr/>
        <a:lstStyle/>
        <a:p>
          <a:pPr>
            <a:lnSpc>
              <a:spcPct val="100000"/>
            </a:lnSpc>
          </a:pPr>
          <a:r>
            <a:rPr lang="en-US"/>
            <a:t>Otherwise… will run for eternity or until the computer crashes</a:t>
          </a:r>
        </a:p>
      </dgm:t>
    </dgm:pt>
    <dgm:pt modelId="{9508C0FC-2895-4475-A40B-3E738F70A899}" type="parTrans" cxnId="{ACBB8742-3396-4A4A-AB2B-45B279EB7FE6}">
      <dgm:prSet/>
      <dgm:spPr/>
      <dgm:t>
        <a:bodyPr/>
        <a:lstStyle/>
        <a:p>
          <a:endParaRPr lang="en-US"/>
        </a:p>
      </dgm:t>
    </dgm:pt>
    <dgm:pt modelId="{71F8D474-1156-41FE-BEB1-A97BBB1A1224}" type="sibTrans" cxnId="{ACBB8742-3396-4A4A-AB2B-45B279EB7FE6}">
      <dgm:prSet/>
      <dgm:spPr/>
      <dgm:t>
        <a:bodyPr/>
        <a:lstStyle/>
        <a:p>
          <a:endParaRPr lang="en-US"/>
        </a:p>
      </dgm:t>
    </dgm:pt>
    <dgm:pt modelId="{5E1CC344-C526-4BB8-A77A-BBF329CB0045}">
      <dgm:prSet/>
      <dgm:spPr/>
      <dgm:t>
        <a:bodyPr/>
        <a:lstStyle/>
        <a:p>
          <a:pPr>
            <a:lnSpc>
              <a:spcPct val="100000"/>
            </a:lnSpc>
          </a:pPr>
          <a:r>
            <a:rPr lang="en-US"/>
            <a:t>Most common control statements</a:t>
          </a:r>
        </a:p>
      </dgm:t>
    </dgm:pt>
    <dgm:pt modelId="{76CF1C4F-6E2D-4029-B3A2-C8F3E9C53B1B}" type="parTrans" cxnId="{142F75CA-64E9-4A79-90B5-1D6A0A00E66F}">
      <dgm:prSet/>
      <dgm:spPr/>
      <dgm:t>
        <a:bodyPr/>
        <a:lstStyle/>
        <a:p>
          <a:endParaRPr lang="en-US"/>
        </a:p>
      </dgm:t>
    </dgm:pt>
    <dgm:pt modelId="{506A8871-AF41-4B41-A4AE-B34B45CA68DC}" type="sibTrans" cxnId="{142F75CA-64E9-4A79-90B5-1D6A0A00E66F}">
      <dgm:prSet/>
      <dgm:spPr/>
      <dgm:t>
        <a:bodyPr/>
        <a:lstStyle/>
        <a:p>
          <a:endParaRPr lang="en-US"/>
        </a:p>
      </dgm:t>
    </dgm:pt>
    <dgm:pt modelId="{78590DF5-89FB-471D-AE5D-DE97250900C3}">
      <dgm:prSet/>
      <dgm:spPr/>
      <dgm:t>
        <a:bodyPr/>
        <a:lstStyle/>
        <a:p>
          <a:pPr>
            <a:lnSpc>
              <a:spcPct val="100000"/>
            </a:lnSpc>
          </a:pPr>
          <a:r>
            <a:rPr lang="en-US" b="1"/>
            <a:t>For loops</a:t>
          </a:r>
        </a:p>
      </dgm:t>
    </dgm:pt>
    <dgm:pt modelId="{3E5EA6D0-E4F9-4189-8A62-5C09FDBD224D}" type="parTrans" cxnId="{5704C71D-2ACE-4C5B-A950-3158E3AAD341}">
      <dgm:prSet/>
      <dgm:spPr/>
      <dgm:t>
        <a:bodyPr/>
        <a:lstStyle/>
        <a:p>
          <a:endParaRPr lang="en-US"/>
        </a:p>
      </dgm:t>
    </dgm:pt>
    <dgm:pt modelId="{C0FADD3F-4142-42DE-A043-E9628D6970FD}" type="sibTrans" cxnId="{5704C71D-2ACE-4C5B-A950-3158E3AAD341}">
      <dgm:prSet/>
      <dgm:spPr/>
      <dgm:t>
        <a:bodyPr/>
        <a:lstStyle/>
        <a:p>
          <a:endParaRPr lang="en-US"/>
        </a:p>
      </dgm:t>
    </dgm:pt>
    <dgm:pt modelId="{A74E0692-6F3D-46D1-90FF-7EA70417A0CE}">
      <dgm:prSet/>
      <dgm:spPr/>
      <dgm:t>
        <a:bodyPr/>
        <a:lstStyle/>
        <a:p>
          <a:pPr>
            <a:lnSpc>
              <a:spcPct val="100000"/>
            </a:lnSpc>
          </a:pPr>
          <a:r>
            <a:rPr lang="en-US" b="1"/>
            <a:t>While loops</a:t>
          </a:r>
        </a:p>
      </dgm:t>
    </dgm:pt>
    <dgm:pt modelId="{F9112D91-1A7F-45B9-9972-16A6526582CC}" type="parTrans" cxnId="{04C0FDC0-4F6F-4376-9ED4-D57ECF529F10}">
      <dgm:prSet/>
      <dgm:spPr/>
      <dgm:t>
        <a:bodyPr/>
        <a:lstStyle/>
        <a:p>
          <a:endParaRPr lang="en-US"/>
        </a:p>
      </dgm:t>
    </dgm:pt>
    <dgm:pt modelId="{34660C80-B02A-4FB9-A478-E65F0A8E2E2C}" type="sibTrans" cxnId="{04C0FDC0-4F6F-4376-9ED4-D57ECF529F10}">
      <dgm:prSet/>
      <dgm:spPr/>
      <dgm:t>
        <a:bodyPr/>
        <a:lstStyle/>
        <a:p>
          <a:endParaRPr lang="en-US"/>
        </a:p>
      </dgm:t>
    </dgm:pt>
    <dgm:pt modelId="{2D2F4F4D-10C3-4340-802C-B49B2DF56307}" type="pres">
      <dgm:prSet presAssocID="{30E90752-5F62-4307-A877-C47FDC8B2DFD}" presName="root" presStyleCnt="0">
        <dgm:presLayoutVars>
          <dgm:dir/>
          <dgm:resizeHandles val="exact"/>
        </dgm:presLayoutVars>
      </dgm:prSet>
      <dgm:spPr/>
    </dgm:pt>
    <dgm:pt modelId="{B8C4D225-2267-4AAE-811C-B58FBBE8472D}" type="pres">
      <dgm:prSet presAssocID="{4C645EFA-3DFE-4771-916F-AAD18CDC6B8A}" presName="compNode" presStyleCnt="0"/>
      <dgm:spPr/>
    </dgm:pt>
    <dgm:pt modelId="{B0E42068-56D0-4CDF-AACD-B90552529772}" type="pres">
      <dgm:prSet presAssocID="{4C645EFA-3DFE-4771-916F-AAD18CDC6B8A}" presName="bgRect" presStyleLbl="bgShp" presStyleIdx="0" presStyleCnt="2"/>
      <dgm:spPr/>
    </dgm:pt>
    <dgm:pt modelId="{FEB7CEA4-F946-475A-BAB7-45EF58A381DD}" type="pres">
      <dgm:prSet presAssocID="{4C645EFA-3DFE-4771-916F-AAD18CDC6B8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eed Bump"/>
        </a:ext>
      </dgm:extLst>
    </dgm:pt>
    <dgm:pt modelId="{2008032D-594D-4B14-9F57-3E0671281CCD}" type="pres">
      <dgm:prSet presAssocID="{4C645EFA-3DFE-4771-916F-AAD18CDC6B8A}" presName="spaceRect" presStyleCnt="0"/>
      <dgm:spPr/>
    </dgm:pt>
    <dgm:pt modelId="{9FDECA95-AECD-4CB5-87B0-9301F3F6236C}" type="pres">
      <dgm:prSet presAssocID="{4C645EFA-3DFE-4771-916F-AAD18CDC6B8A}" presName="parTx" presStyleLbl="revTx" presStyleIdx="0" presStyleCnt="4">
        <dgm:presLayoutVars>
          <dgm:chMax val="0"/>
          <dgm:chPref val="0"/>
        </dgm:presLayoutVars>
      </dgm:prSet>
      <dgm:spPr/>
    </dgm:pt>
    <dgm:pt modelId="{1EE4DF16-2B64-48EA-8B9D-38549A124E75}" type="pres">
      <dgm:prSet presAssocID="{4C645EFA-3DFE-4771-916F-AAD18CDC6B8A}" presName="desTx" presStyleLbl="revTx" presStyleIdx="1" presStyleCnt="4">
        <dgm:presLayoutVars/>
      </dgm:prSet>
      <dgm:spPr/>
    </dgm:pt>
    <dgm:pt modelId="{2F0FE4DC-7D41-4492-AAC1-B7EF5C8A1A16}" type="pres">
      <dgm:prSet presAssocID="{82664010-BD88-4803-A4CB-9F19AE657C92}" presName="sibTrans" presStyleCnt="0"/>
      <dgm:spPr/>
    </dgm:pt>
    <dgm:pt modelId="{02413350-F7E6-430D-821E-38C1C2E90F68}" type="pres">
      <dgm:prSet presAssocID="{5E1CC344-C526-4BB8-A77A-BBF329CB0045}" presName="compNode" presStyleCnt="0"/>
      <dgm:spPr/>
    </dgm:pt>
    <dgm:pt modelId="{0E0B9478-20B8-48CF-897D-29D3CFBC6A71}" type="pres">
      <dgm:prSet presAssocID="{5E1CC344-C526-4BB8-A77A-BBF329CB0045}" presName="bgRect" presStyleLbl="bgShp" presStyleIdx="1" presStyleCnt="2"/>
      <dgm:spPr/>
    </dgm:pt>
    <dgm:pt modelId="{BAA44EC6-1C46-4A49-97F2-0DAAD527B1C6}" type="pres">
      <dgm:prSet presAssocID="{5E1CC344-C526-4BB8-A77A-BBF329CB004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peat"/>
        </a:ext>
      </dgm:extLst>
    </dgm:pt>
    <dgm:pt modelId="{D6D0576E-4EFD-4CB6-AB2E-0E35C814771F}" type="pres">
      <dgm:prSet presAssocID="{5E1CC344-C526-4BB8-A77A-BBF329CB0045}" presName="spaceRect" presStyleCnt="0"/>
      <dgm:spPr/>
    </dgm:pt>
    <dgm:pt modelId="{67E387E8-8083-45C5-9599-7519C1A74CB6}" type="pres">
      <dgm:prSet presAssocID="{5E1CC344-C526-4BB8-A77A-BBF329CB0045}" presName="parTx" presStyleLbl="revTx" presStyleIdx="2" presStyleCnt="4">
        <dgm:presLayoutVars>
          <dgm:chMax val="0"/>
          <dgm:chPref val="0"/>
        </dgm:presLayoutVars>
      </dgm:prSet>
      <dgm:spPr/>
    </dgm:pt>
    <dgm:pt modelId="{8DEEA956-F59A-453B-95BC-805C9828387D}" type="pres">
      <dgm:prSet presAssocID="{5E1CC344-C526-4BB8-A77A-BBF329CB0045}" presName="desTx" presStyleLbl="revTx" presStyleIdx="3" presStyleCnt="4">
        <dgm:presLayoutVars/>
      </dgm:prSet>
      <dgm:spPr/>
    </dgm:pt>
  </dgm:ptLst>
  <dgm:cxnLst>
    <dgm:cxn modelId="{5704C71D-2ACE-4C5B-A950-3158E3AAD341}" srcId="{5E1CC344-C526-4BB8-A77A-BBF329CB0045}" destId="{78590DF5-89FB-471D-AE5D-DE97250900C3}" srcOrd="0" destOrd="0" parTransId="{3E5EA6D0-E4F9-4189-8A62-5C09FDBD224D}" sibTransId="{C0FADD3F-4142-42DE-A043-E9628D6970FD}"/>
    <dgm:cxn modelId="{8C4A5D28-3EC1-A142-8338-74208CDFACD3}" type="presOf" srcId="{A74E0692-6F3D-46D1-90FF-7EA70417A0CE}" destId="{8DEEA956-F59A-453B-95BC-805C9828387D}" srcOrd="0" destOrd="1" presId="urn:microsoft.com/office/officeart/2018/2/layout/IconVerticalSolidList"/>
    <dgm:cxn modelId="{0F7CE92D-AF4D-AC4F-975E-70EC97D2EC0C}" type="presOf" srcId="{5E1CC344-C526-4BB8-A77A-BBF329CB0045}" destId="{67E387E8-8083-45C5-9599-7519C1A74CB6}" srcOrd="0" destOrd="0" presId="urn:microsoft.com/office/officeart/2018/2/layout/IconVerticalSolidList"/>
    <dgm:cxn modelId="{ACBB8742-3396-4A4A-AB2B-45B279EB7FE6}" srcId="{4C645EFA-3DFE-4771-916F-AAD18CDC6B8A}" destId="{C9338192-9847-4AA1-A26A-CD439F7A66D1}" srcOrd="1" destOrd="0" parTransId="{9508C0FC-2895-4475-A40B-3E738F70A899}" sibTransId="{71F8D474-1156-41FE-BEB1-A97BBB1A1224}"/>
    <dgm:cxn modelId="{889C1D43-2912-40EE-97F3-D94D8A5D77BE}" srcId="{4C645EFA-3DFE-4771-916F-AAD18CDC6B8A}" destId="{2E658F49-851F-4FD1-9651-41E4F799FFBC}" srcOrd="0" destOrd="0" parTransId="{84BB6E9A-7583-4CEB-996D-9E0F507EAA31}" sibTransId="{F0A42F17-7BEB-487A-BAE3-D5179E59C9D2}"/>
    <dgm:cxn modelId="{63413259-FD45-5E46-A48A-EBB23C435E51}" type="presOf" srcId="{C9338192-9847-4AA1-A26A-CD439F7A66D1}" destId="{1EE4DF16-2B64-48EA-8B9D-38549A124E75}" srcOrd="0" destOrd="1" presId="urn:microsoft.com/office/officeart/2018/2/layout/IconVerticalSolidList"/>
    <dgm:cxn modelId="{D58FFE60-D6C6-8C49-940C-6511765E7E41}" type="presOf" srcId="{2E658F49-851F-4FD1-9651-41E4F799FFBC}" destId="{1EE4DF16-2B64-48EA-8B9D-38549A124E75}" srcOrd="0" destOrd="0" presId="urn:microsoft.com/office/officeart/2018/2/layout/IconVerticalSolidList"/>
    <dgm:cxn modelId="{04C0FDC0-4F6F-4376-9ED4-D57ECF529F10}" srcId="{5E1CC344-C526-4BB8-A77A-BBF329CB0045}" destId="{A74E0692-6F3D-46D1-90FF-7EA70417A0CE}" srcOrd="1" destOrd="0" parTransId="{F9112D91-1A7F-45B9-9972-16A6526582CC}" sibTransId="{34660C80-B02A-4FB9-A478-E65F0A8E2E2C}"/>
    <dgm:cxn modelId="{142F75CA-64E9-4A79-90B5-1D6A0A00E66F}" srcId="{30E90752-5F62-4307-A877-C47FDC8B2DFD}" destId="{5E1CC344-C526-4BB8-A77A-BBF329CB0045}" srcOrd="1" destOrd="0" parTransId="{76CF1C4F-6E2D-4029-B3A2-C8F3E9C53B1B}" sibTransId="{506A8871-AF41-4B41-A4AE-B34B45CA68DC}"/>
    <dgm:cxn modelId="{66754FCE-5891-4452-80CC-CEC4E360A4DA}" srcId="{30E90752-5F62-4307-A877-C47FDC8B2DFD}" destId="{4C645EFA-3DFE-4771-916F-AAD18CDC6B8A}" srcOrd="0" destOrd="0" parTransId="{1403B37F-2138-45E3-A6D8-4928582FB434}" sibTransId="{82664010-BD88-4803-A4CB-9F19AE657C92}"/>
    <dgm:cxn modelId="{86349ED5-D349-874B-BFF6-9B13BDB42E84}" type="presOf" srcId="{78590DF5-89FB-471D-AE5D-DE97250900C3}" destId="{8DEEA956-F59A-453B-95BC-805C9828387D}" srcOrd="0" destOrd="0" presId="urn:microsoft.com/office/officeart/2018/2/layout/IconVerticalSolidList"/>
    <dgm:cxn modelId="{4B1E4EE7-C94A-144B-B714-B68328265683}" type="presOf" srcId="{4C645EFA-3DFE-4771-916F-AAD18CDC6B8A}" destId="{9FDECA95-AECD-4CB5-87B0-9301F3F6236C}" srcOrd="0" destOrd="0" presId="urn:microsoft.com/office/officeart/2018/2/layout/IconVerticalSolidList"/>
    <dgm:cxn modelId="{A21796F4-6CE9-FE4C-AC60-CA694E670C65}" type="presOf" srcId="{30E90752-5F62-4307-A877-C47FDC8B2DFD}" destId="{2D2F4F4D-10C3-4340-802C-B49B2DF56307}" srcOrd="0" destOrd="0" presId="urn:microsoft.com/office/officeart/2018/2/layout/IconVerticalSolidList"/>
    <dgm:cxn modelId="{BE32128E-5F4E-6744-A6DC-0AC30D813520}" type="presParOf" srcId="{2D2F4F4D-10C3-4340-802C-B49B2DF56307}" destId="{B8C4D225-2267-4AAE-811C-B58FBBE8472D}" srcOrd="0" destOrd="0" presId="urn:microsoft.com/office/officeart/2018/2/layout/IconVerticalSolidList"/>
    <dgm:cxn modelId="{CE2EBD4C-4BE9-5649-AA57-6675FF462279}" type="presParOf" srcId="{B8C4D225-2267-4AAE-811C-B58FBBE8472D}" destId="{B0E42068-56D0-4CDF-AACD-B90552529772}" srcOrd="0" destOrd="0" presId="urn:microsoft.com/office/officeart/2018/2/layout/IconVerticalSolidList"/>
    <dgm:cxn modelId="{1486133D-E1E4-3945-B527-DA6DA1F15633}" type="presParOf" srcId="{B8C4D225-2267-4AAE-811C-B58FBBE8472D}" destId="{FEB7CEA4-F946-475A-BAB7-45EF58A381DD}" srcOrd="1" destOrd="0" presId="urn:microsoft.com/office/officeart/2018/2/layout/IconVerticalSolidList"/>
    <dgm:cxn modelId="{42AAF6DA-EA06-2E4F-BA58-B45306FA0295}" type="presParOf" srcId="{B8C4D225-2267-4AAE-811C-B58FBBE8472D}" destId="{2008032D-594D-4B14-9F57-3E0671281CCD}" srcOrd="2" destOrd="0" presId="urn:microsoft.com/office/officeart/2018/2/layout/IconVerticalSolidList"/>
    <dgm:cxn modelId="{B0CB7A68-F407-4A43-BBDE-B8543A6C5BE1}" type="presParOf" srcId="{B8C4D225-2267-4AAE-811C-B58FBBE8472D}" destId="{9FDECA95-AECD-4CB5-87B0-9301F3F6236C}" srcOrd="3" destOrd="0" presId="urn:microsoft.com/office/officeart/2018/2/layout/IconVerticalSolidList"/>
    <dgm:cxn modelId="{33103885-E52F-D545-A342-4F3455EC3734}" type="presParOf" srcId="{B8C4D225-2267-4AAE-811C-B58FBBE8472D}" destId="{1EE4DF16-2B64-48EA-8B9D-38549A124E75}" srcOrd="4" destOrd="0" presId="urn:microsoft.com/office/officeart/2018/2/layout/IconVerticalSolidList"/>
    <dgm:cxn modelId="{7A20D81D-EB9A-E440-A53F-70B1EE7F824B}" type="presParOf" srcId="{2D2F4F4D-10C3-4340-802C-B49B2DF56307}" destId="{2F0FE4DC-7D41-4492-AAC1-B7EF5C8A1A16}" srcOrd="1" destOrd="0" presId="urn:microsoft.com/office/officeart/2018/2/layout/IconVerticalSolidList"/>
    <dgm:cxn modelId="{EB43FEF9-5C3B-D146-8E6C-B9D5C6AFA094}" type="presParOf" srcId="{2D2F4F4D-10C3-4340-802C-B49B2DF56307}" destId="{02413350-F7E6-430D-821E-38C1C2E90F68}" srcOrd="2" destOrd="0" presId="urn:microsoft.com/office/officeart/2018/2/layout/IconVerticalSolidList"/>
    <dgm:cxn modelId="{212D6020-165B-B942-98B9-12389BD30EC6}" type="presParOf" srcId="{02413350-F7E6-430D-821E-38C1C2E90F68}" destId="{0E0B9478-20B8-48CF-897D-29D3CFBC6A71}" srcOrd="0" destOrd="0" presId="urn:microsoft.com/office/officeart/2018/2/layout/IconVerticalSolidList"/>
    <dgm:cxn modelId="{D1AF077C-08EF-D141-8733-E9B5FC59A6E3}" type="presParOf" srcId="{02413350-F7E6-430D-821E-38C1C2E90F68}" destId="{BAA44EC6-1C46-4A49-97F2-0DAAD527B1C6}" srcOrd="1" destOrd="0" presId="urn:microsoft.com/office/officeart/2018/2/layout/IconVerticalSolidList"/>
    <dgm:cxn modelId="{6D0A81F8-B638-894C-8775-0BF3DA643022}" type="presParOf" srcId="{02413350-F7E6-430D-821E-38C1C2E90F68}" destId="{D6D0576E-4EFD-4CB6-AB2E-0E35C814771F}" srcOrd="2" destOrd="0" presId="urn:microsoft.com/office/officeart/2018/2/layout/IconVerticalSolidList"/>
    <dgm:cxn modelId="{605FE3DF-7D5D-CD4E-84EB-B74755703280}" type="presParOf" srcId="{02413350-F7E6-430D-821E-38C1C2E90F68}" destId="{67E387E8-8083-45C5-9599-7519C1A74CB6}" srcOrd="3" destOrd="0" presId="urn:microsoft.com/office/officeart/2018/2/layout/IconVerticalSolidList"/>
    <dgm:cxn modelId="{4C1B8951-6D13-C446-9903-0D2D3086C32C}" type="presParOf" srcId="{02413350-F7E6-430D-821E-38C1C2E90F68}" destId="{8DEEA956-F59A-453B-95BC-805C9828387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BA5D7E-025F-49A4-A8E8-F0B3871D75D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60FD5C3-4987-43C7-94DA-EABE05EAF224}">
      <dgm:prSet/>
      <dgm:spPr/>
      <dgm:t>
        <a:bodyPr/>
        <a:lstStyle/>
        <a:p>
          <a:r>
            <a:rPr lang="en-US"/>
            <a:t>Consider the following problem: I want to add the following numbers from 1, 2, 3, 4, …10.</a:t>
          </a:r>
        </a:p>
      </dgm:t>
    </dgm:pt>
    <dgm:pt modelId="{3301E035-E162-4CE5-8020-947D5F237DE7}" type="parTrans" cxnId="{91A0B743-6472-4DE6-B4A1-BC87877A630E}">
      <dgm:prSet/>
      <dgm:spPr/>
      <dgm:t>
        <a:bodyPr/>
        <a:lstStyle/>
        <a:p>
          <a:endParaRPr lang="en-US"/>
        </a:p>
      </dgm:t>
    </dgm:pt>
    <dgm:pt modelId="{A02C00D3-80B1-4BF9-92A8-C277C6C4F5B6}" type="sibTrans" cxnId="{91A0B743-6472-4DE6-B4A1-BC87877A630E}">
      <dgm:prSet/>
      <dgm:spPr/>
      <dgm:t>
        <a:bodyPr/>
        <a:lstStyle/>
        <a:p>
          <a:endParaRPr lang="en-US"/>
        </a:p>
      </dgm:t>
    </dgm:pt>
    <dgm:pt modelId="{7C5955F6-8112-4923-AC82-BE1318EDCB01}">
      <dgm:prSet/>
      <dgm:spPr/>
      <dgm:t>
        <a:bodyPr/>
        <a:lstStyle/>
        <a:p>
          <a:r>
            <a:rPr lang="en-US"/>
            <a:t>One way of doing this is to manually write 1 + 2 + … + 10</a:t>
          </a:r>
        </a:p>
      </dgm:t>
    </dgm:pt>
    <dgm:pt modelId="{457BCC41-6D8A-4073-B49B-EFDA7A3A0A68}" type="parTrans" cxnId="{A023EE43-2C0F-4607-88CB-6703140F6F41}">
      <dgm:prSet/>
      <dgm:spPr/>
      <dgm:t>
        <a:bodyPr/>
        <a:lstStyle/>
        <a:p>
          <a:endParaRPr lang="en-US"/>
        </a:p>
      </dgm:t>
    </dgm:pt>
    <dgm:pt modelId="{A13C292C-75B7-4C16-97FF-BB01E733A0DF}" type="sibTrans" cxnId="{A023EE43-2C0F-4607-88CB-6703140F6F41}">
      <dgm:prSet/>
      <dgm:spPr/>
      <dgm:t>
        <a:bodyPr/>
        <a:lstStyle/>
        <a:p>
          <a:endParaRPr lang="en-US"/>
        </a:p>
      </dgm:t>
    </dgm:pt>
    <dgm:pt modelId="{B1A4D370-7810-4B13-8553-1435F5F932D4}">
      <dgm:prSet/>
      <dgm:spPr/>
      <dgm:t>
        <a:bodyPr/>
        <a:lstStyle/>
        <a:p>
          <a:r>
            <a:rPr lang="en-US"/>
            <a:t>But what if I want to add from 1 to 100? This would be very inefficient</a:t>
          </a:r>
        </a:p>
      </dgm:t>
    </dgm:pt>
    <dgm:pt modelId="{04E5F44B-A558-4508-8F4E-017CACCF3261}" type="parTrans" cxnId="{6358E799-DB00-45E4-B030-A40A71D7AB7D}">
      <dgm:prSet/>
      <dgm:spPr/>
      <dgm:t>
        <a:bodyPr/>
        <a:lstStyle/>
        <a:p>
          <a:endParaRPr lang="en-US"/>
        </a:p>
      </dgm:t>
    </dgm:pt>
    <dgm:pt modelId="{F140035F-0EFA-4B61-AA3A-0AE7218D14DC}" type="sibTrans" cxnId="{6358E799-DB00-45E4-B030-A40A71D7AB7D}">
      <dgm:prSet/>
      <dgm:spPr/>
      <dgm:t>
        <a:bodyPr/>
        <a:lstStyle/>
        <a:p>
          <a:endParaRPr lang="en-US"/>
        </a:p>
      </dgm:t>
    </dgm:pt>
    <dgm:pt modelId="{4DB2745F-A6B0-4AA9-85CD-313980D68D2B}">
      <dgm:prSet/>
      <dgm:spPr/>
      <dgm:t>
        <a:bodyPr/>
        <a:lstStyle/>
        <a:p>
          <a:r>
            <a:rPr lang="en-US"/>
            <a:t>One elegant solution to resolve this “verbose” issue is to write a loop</a:t>
          </a:r>
        </a:p>
      </dgm:t>
    </dgm:pt>
    <dgm:pt modelId="{D2AA41A7-CB17-402E-83F5-D7CF0AA3F50D}" type="parTrans" cxnId="{A641E144-243B-4336-ADBF-630F8ABAA89C}">
      <dgm:prSet/>
      <dgm:spPr/>
      <dgm:t>
        <a:bodyPr/>
        <a:lstStyle/>
        <a:p>
          <a:endParaRPr lang="en-US"/>
        </a:p>
      </dgm:t>
    </dgm:pt>
    <dgm:pt modelId="{140782CD-725D-452D-8B1C-4E58A036CC2B}" type="sibTrans" cxnId="{A641E144-243B-4336-ADBF-630F8ABAA89C}">
      <dgm:prSet/>
      <dgm:spPr/>
      <dgm:t>
        <a:bodyPr/>
        <a:lstStyle/>
        <a:p>
          <a:endParaRPr lang="en-US"/>
        </a:p>
      </dgm:t>
    </dgm:pt>
    <dgm:pt modelId="{A293DBCD-418B-4979-B9F2-152FB0614029}" type="pres">
      <dgm:prSet presAssocID="{99BA5D7E-025F-49A4-A8E8-F0B3871D75DF}" presName="root" presStyleCnt="0">
        <dgm:presLayoutVars>
          <dgm:dir/>
          <dgm:resizeHandles val="exact"/>
        </dgm:presLayoutVars>
      </dgm:prSet>
      <dgm:spPr/>
    </dgm:pt>
    <dgm:pt modelId="{2C054D7A-4AD5-42ED-B156-ED7F3D0FDF14}" type="pres">
      <dgm:prSet presAssocID="{260FD5C3-4987-43C7-94DA-EABE05EAF224}" presName="compNode" presStyleCnt="0"/>
      <dgm:spPr/>
    </dgm:pt>
    <dgm:pt modelId="{0AFCB7EB-688C-4FA9-9F77-8BAACD3700BF}" type="pres">
      <dgm:prSet presAssocID="{260FD5C3-4987-43C7-94DA-EABE05EAF224}" presName="bgRect" presStyleLbl="bgShp" presStyleIdx="0" presStyleCnt="4"/>
      <dgm:spPr/>
    </dgm:pt>
    <dgm:pt modelId="{3AD411E7-E676-484C-9932-CD38C6DD5E31}" type="pres">
      <dgm:prSet presAssocID="{260FD5C3-4987-43C7-94DA-EABE05EAF22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D5E48FA9-54A9-4036-B302-6F793D175917}" type="pres">
      <dgm:prSet presAssocID="{260FD5C3-4987-43C7-94DA-EABE05EAF224}" presName="spaceRect" presStyleCnt="0"/>
      <dgm:spPr/>
    </dgm:pt>
    <dgm:pt modelId="{980EC02E-A8C1-4EF8-8B6D-D46CCEFD5490}" type="pres">
      <dgm:prSet presAssocID="{260FD5C3-4987-43C7-94DA-EABE05EAF224}" presName="parTx" presStyleLbl="revTx" presStyleIdx="0" presStyleCnt="4">
        <dgm:presLayoutVars>
          <dgm:chMax val="0"/>
          <dgm:chPref val="0"/>
        </dgm:presLayoutVars>
      </dgm:prSet>
      <dgm:spPr/>
    </dgm:pt>
    <dgm:pt modelId="{5A48C9AA-EAD2-45D6-9F01-690AE8E94E93}" type="pres">
      <dgm:prSet presAssocID="{A02C00D3-80B1-4BF9-92A8-C277C6C4F5B6}" presName="sibTrans" presStyleCnt="0"/>
      <dgm:spPr/>
    </dgm:pt>
    <dgm:pt modelId="{F6CACC65-BC7A-4222-8800-395136BAF01D}" type="pres">
      <dgm:prSet presAssocID="{7C5955F6-8112-4923-AC82-BE1318EDCB01}" presName="compNode" presStyleCnt="0"/>
      <dgm:spPr/>
    </dgm:pt>
    <dgm:pt modelId="{4B1628ED-AF35-41EF-981E-D5271C808E32}" type="pres">
      <dgm:prSet presAssocID="{7C5955F6-8112-4923-AC82-BE1318EDCB01}" presName="bgRect" presStyleLbl="bgShp" presStyleIdx="1" presStyleCnt="4"/>
      <dgm:spPr/>
    </dgm:pt>
    <dgm:pt modelId="{FCABDD7A-BC6E-49FB-BEC8-B01A64B04013}" type="pres">
      <dgm:prSet presAssocID="{7C5955F6-8112-4923-AC82-BE1318EDCB0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00848707-FB59-4B3E-9D4A-800D4BFBFDDF}" type="pres">
      <dgm:prSet presAssocID="{7C5955F6-8112-4923-AC82-BE1318EDCB01}" presName="spaceRect" presStyleCnt="0"/>
      <dgm:spPr/>
    </dgm:pt>
    <dgm:pt modelId="{7866E4F3-EDF6-4F47-8333-AD1F6035F0CE}" type="pres">
      <dgm:prSet presAssocID="{7C5955F6-8112-4923-AC82-BE1318EDCB01}" presName="parTx" presStyleLbl="revTx" presStyleIdx="1" presStyleCnt="4">
        <dgm:presLayoutVars>
          <dgm:chMax val="0"/>
          <dgm:chPref val="0"/>
        </dgm:presLayoutVars>
      </dgm:prSet>
      <dgm:spPr/>
    </dgm:pt>
    <dgm:pt modelId="{2051FBB4-842B-4A49-896B-EBCB6F06B1C7}" type="pres">
      <dgm:prSet presAssocID="{A13C292C-75B7-4C16-97FF-BB01E733A0DF}" presName="sibTrans" presStyleCnt="0"/>
      <dgm:spPr/>
    </dgm:pt>
    <dgm:pt modelId="{02A3E978-1564-47B2-9B0C-10409265F3CF}" type="pres">
      <dgm:prSet presAssocID="{B1A4D370-7810-4B13-8553-1435F5F932D4}" presName="compNode" presStyleCnt="0"/>
      <dgm:spPr/>
    </dgm:pt>
    <dgm:pt modelId="{F27C382F-9B01-4E87-8AFE-B8FC3E948E6C}" type="pres">
      <dgm:prSet presAssocID="{B1A4D370-7810-4B13-8553-1435F5F932D4}" presName="bgRect" presStyleLbl="bgShp" presStyleIdx="2" presStyleCnt="4"/>
      <dgm:spPr/>
    </dgm:pt>
    <dgm:pt modelId="{A555502B-9D6F-4334-948C-AE884CE6DB2F}" type="pres">
      <dgm:prSet presAssocID="{B1A4D370-7810-4B13-8553-1435F5F932D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hjong"/>
        </a:ext>
      </dgm:extLst>
    </dgm:pt>
    <dgm:pt modelId="{E43C2137-D4EA-413D-8546-54ADD74DCF00}" type="pres">
      <dgm:prSet presAssocID="{B1A4D370-7810-4B13-8553-1435F5F932D4}" presName="spaceRect" presStyleCnt="0"/>
      <dgm:spPr/>
    </dgm:pt>
    <dgm:pt modelId="{A26E045B-4C98-4250-AF7B-76CE699FC631}" type="pres">
      <dgm:prSet presAssocID="{B1A4D370-7810-4B13-8553-1435F5F932D4}" presName="parTx" presStyleLbl="revTx" presStyleIdx="2" presStyleCnt="4">
        <dgm:presLayoutVars>
          <dgm:chMax val="0"/>
          <dgm:chPref val="0"/>
        </dgm:presLayoutVars>
      </dgm:prSet>
      <dgm:spPr/>
    </dgm:pt>
    <dgm:pt modelId="{2C89C9E2-ACA9-45A2-8701-EF01D1B393AC}" type="pres">
      <dgm:prSet presAssocID="{F140035F-0EFA-4B61-AA3A-0AE7218D14DC}" presName="sibTrans" presStyleCnt="0"/>
      <dgm:spPr/>
    </dgm:pt>
    <dgm:pt modelId="{33ECD9A1-BFB2-4B7A-959D-49957B562916}" type="pres">
      <dgm:prSet presAssocID="{4DB2745F-A6B0-4AA9-85CD-313980D68D2B}" presName="compNode" presStyleCnt="0"/>
      <dgm:spPr/>
    </dgm:pt>
    <dgm:pt modelId="{2F9C23CB-EEDC-46EC-AE2E-344EB4F83321}" type="pres">
      <dgm:prSet presAssocID="{4DB2745F-A6B0-4AA9-85CD-313980D68D2B}" presName="bgRect" presStyleLbl="bgShp" presStyleIdx="3" presStyleCnt="4"/>
      <dgm:spPr/>
    </dgm:pt>
    <dgm:pt modelId="{1CF4A20A-AEA3-4797-B796-8711DBF59442}" type="pres">
      <dgm:prSet presAssocID="{4DB2745F-A6B0-4AA9-85CD-313980D68D2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AEA771A3-583D-4CE0-B961-7BBF9384C73E}" type="pres">
      <dgm:prSet presAssocID="{4DB2745F-A6B0-4AA9-85CD-313980D68D2B}" presName="spaceRect" presStyleCnt="0"/>
      <dgm:spPr/>
    </dgm:pt>
    <dgm:pt modelId="{76F7A4EA-42A0-4F12-AC5E-E504969BCFAE}" type="pres">
      <dgm:prSet presAssocID="{4DB2745F-A6B0-4AA9-85CD-313980D68D2B}" presName="parTx" presStyleLbl="revTx" presStyleIdx="3" presStyleCnt="4">
        <dgm:presLayoutVars>
          <dgm:chMax val="0"/>
          <dgm:chPref val="0"/>
        </dgm:presLayoutVars>
      </dgm:prSet>
      <dgm:spPr/>
    </dgm:pt>
  </dgm:ptLst>
  <dgm:cxnLst>
    <dgm:cxn modelId="{91A0B743-6472-4DE6-B4A1-BC87877A630E}" srcId="{99BA5D7E-025F-49A4-A8E8-F0B3871D75DF}" destId="{260FD5C3-4987-43C7-94DA-EABE05EAF224}" srcOrd="0" destOrd="0" parTransId="{3301E035-E162-4CE5-8020-947D5F237DE7}" sibTransId="{A02C00D3-80B1-4BF9-92A8-C277C6C4F5B6}"/>
    <dgm:cxn modelId="{A023EE43-2C0F-4607-88CB-6703140F6F41}" srcId="{99BA5D7E-025F-49A4-A8E8-F0B3871D75DF}" destId="{7C5955F6-8112-4923-AC82-BE1318EDCB01}" srcOrd="1" destOrd="0" parTransId="{457BCC41-6D8A-4073-B49B-EFDA7A3A0A68}" sibTransId="{A13C292C-75B7-4C16-97FF-BB01E733A0DF}"/>
    <dgm:cxn modelId="{A641E144-243B-4336-ADBF-630F8ABAA89C}" srcId="{99BA5D7E-025F-49A4-A8E8-F0B3871D75DF}" destId="{4DB2745F-A6B0-4AA9-85CD-313980D68D2B}" srcOrd="3" destOrd="0" parTransId="{D2AA41A7-CB17-402E-83F5-D7CF0AA3F50D}" sibTransId="{140782CD-725D-452D-8B1C-4E58A036CC2B}"/>
    <dgm:cxn modelId="{F36AA571-484B-5E4D-8934-239E4876F1C7}" type="presOf" srcId="{7C5955F6-8112-4923-AC82-BE1318EDCB01}" destId="{7866E4F3-EDF6-4F47-8333-AD1F6035F0CE}" srcOrd="0" destOrd="0" presId="urn:microsoft.com/office/officeart/2018/2/layout/IconVerticalSolidList"/>
    <dgm:cxn modelId="{40234179-6CF6-4B48-A118-8DFCF82DE87C}" type="presOf" srcId="{4DB2745F-A6B0-4AA9-85CD-313980D68D2B}" destId="{76F7A4EA-42A0-4F12-AC5E-E504969BCFAE}" srcOrd="0" destOrd="0" presId="urn:microsoft.com/office/officeart/2018/2/layout/IconVerticalSolidList"/>
    <dgm:cxn modelId="{6358E799-DB00-45E4-B030-A40A71D7AB7D}" srcId="{99BA5D7E-025F-49A4-A8E8-F0B3871D75DF}" destId="{B1A4D370-7810-4B13-8553-1435F5F932D4}" srcOrd="2" destOrd="0" parTransId="{04E5F44B-A558-4508-8F4E-017CACCF3261}" sibTransId="{F140035F-0EFA-4B61-AA3A-0AE7218D14DC}"/>
    <dgm:cxn modelId="{CB29AD9A-4419-174D-88D1-C381AA1A5C57}" type="presOf" srcId="{99BA5D7E-025F-49A4-A8E8-F0B3871D75DF}" destId="{A293DBCD-418B-4979-B9F2-152FB0614029}" srcOrd="0" destOrd="0" presId="urn:microsoft.com/office/officeart/2018/2/layout/IconVerticalSolidList"/>
    <dgm:cxn modelId="{DBBDADA8-F5B0-5F42-9F2A-C106409F8361}" type="presOf" srcId="{B1A4D370-7810-4B13-8553-1435F5F932D4}" destId="{A26E045B-4C98-4250-AF7B-76CE699FC631}" srcOrd="0" destOrd="0" presId="urn:microsoft.com/office/officeart/2018/2/layout/IconVerticalSolidList"/>
    <dgm:cxn modelId="{03E470F9-9A6F-E345-99DB-64159D2D598B}" type="presOf" srcId="{260FD5C3-4987-43C7-94DA-EABE05EAF224}" destId="{980EC02E-A8C1-4EF8-8B6D-D46CCEFD5490}" srcOrd="0" destOrd="0" presId="urn:microsoft.com/office/officeart/2018/2/layout/IconVerticalSolidList"/>
    <dgm:cxn modelId="{56508F03-0E58-D146-8724-949255D58012}" type="presParOf" srcId="{A293DBCD-418B-4979-B9F2-152FB0614029}" destId="{2C054D7A-4AD5-42ED-B156-ED7F3D0FDF14}" srcOrd="0" destOrd="0" presId="urn:microsoft.com/office/officeart/2018/2/layout/IconVerticalSolidList"/>
    <dgm:cxn modelId="{6A58EDFA-6054-0B48-B35C-2CC4AA233B25}" type="presParOf" srcId="{2C054D7A-4AD5-42ED-B156-ED7F3D0FDF14}" destId="{0AFCB7EB-688C-4FA9-9F77-8BAACD3700BF}" srcOrd="0" destOrd="0" presId="urn:microsoft.com/office/officeart/2018/2/layout/IconVerticalSolidList"/>
    <dgm:cxn modelId="{F727F68D-3B8B-DB41-9179-61D81861011D}" type="presParOf" srcId="{2C054D7A-4AD5-42ED-B156-ED7F3D0FDF14}" destId="{3AD411E7-E676-484C-9932-CD38C6DD5E31}" srcOrd="1" destOrd="0" presId="urn:microsoft.com/office/officeart/2018/2/layout/IconVerticalSolidList"/>
    <dgm:cxn modelId="{602FD973-F2FB-DF45-A1FE-29927308F4F4}" type="presParOf" srcId="{2C054D7A-4AD5-42ED-B156-ED7F3D0FDF14}" destId="{D5E48FA9-54A9-4036-B302-6F793D175917}" srcOrd="2" destOrd="0" presId="urn:microsoft.com/office/officeart/2018/2/layout/IconVerticalSolidList"/>
    <dgm:cxn modelId="{F809F93B-B688-E044-8968-61EBCAD22162}" type="presParOf" srcId="{2C054D7A-4AD5-42ED-B156-ED7F3D0FDF14}" destId="{980EC02E-A8C1-4EF8-8B6D-D46CCEFD5490}" srcOrd="3" destOrd="0" presId="urn:microsoft.com/office/officeart/2018/2/layout/IconVerticalSolidList"/>
    <dgm:cxn modelId="{36369165-E8ED-4B46-81A7-FA18F2282F7A}" type="presParOf" srcId="{A293DBCD-418B-4979-B9F2-152FB0614029}" destId="{5A48C9AA-EAD2-45D6-9F01-690AE8E94E93}" srcOrd="1" destOrd="0" presId="urn:microsoft.com/office/officeart/2018/2/layout/IconVerticalSolidList"/>
    <dgm:cxn modelId="{B04F28FE-B188-674B-8713-E53CACC18956}" type="presParOf" srcId="{A293DBCD-418B-4979-B9F2-152FB0614029}" destId="{F6CACC65-BC7A-4222-8800-395136BAF01D}" srcOrd="2" destOrd="0" presId="urn:microsoft.com/office/officeart/2018/2/layout/IconVerticalSolidList"/>
    <dgm:cxn modelId="{49AA30D6-72DD-D643-91CD-B576D6B18793}" type="presParOf" srcId="{F6CACC65-BC7A-4222-8800-395136BAF01D}" destId="{4B1628ED-AF35-41EF-981E-D5271C808E32}" srcOrd="0" destOrd="0" presId="urn:microsoft.com/office/officeart/2018/2/layout/IconVerticalSolidList"/>
    <dgm:cxn modelId="{A2F53D71-3000-5A44-A3DA-9ECA2C16D500}" type="presParOf" srcId="{F6CACC65-BC7A-4222-8800-395136BAF01D}" destId="{FCABDD7A-BC6E-49FB-BEC8-B01A64B04013}" srcOrd="1" destOrd="0" presId="urn:microsoft.com/office/officeart/2018/2/layout/IconVerticalSolidList"/>
    <dgm:cxn modelId="{BF607F4B-BC4A-AA4A-AC35-34D3ABD78294}" type="presParOf" srcId="{F6CACC65-BC7A-4222-8800-395136BAF01D}" destId="{00848707-FB59-4B3E-9D4A-800D4BFBFDDF}" srcOrd="2" destOrd="0" presId="urn:microsoft.com/office/officeart/2018/2/layout/IconVerticalSolidList"/>
    <dgm:cxn modelId="{0F1D205E-41BA-1443-8B03-0D314D8D18B8}" type="presParOf" srcId="{F6CACC65-BC7A-4222-8800-395136BAF01D}" destId="{7866E4F3-EDF6-4F47-8333-AD1F6035F0CE}" srcOrd="3" destOrd="0" presId="urn:microsoft.com/office/officeart/2018/2/layout/IconVerticalSolidList"/>
    <dgm:cxn modelId="{FE1F0EB4-8083-1D46-A899-197969952F45}" type="presParOf" srcId="{A293DBCD-418B-4979-B9F2-152FB0614029}" destId="{2051FBB4-842B-4A49-896B-EBCB6F06B1C7}" srcOrd="3" destOrd="0" presId="urn:microsoft.com/office/officeart/2018/2/layout/IconVerticalSolidList"/>
    <dgm:cxn modelId="{2BDE6863-CFE6-ED48-9A6E-9FC691C1FA9A}" type="presParOf" srcId="{A293DBCD-418B-4979-B9F2-152FB0614029}" destId="{02A3E978-1564-47B2-9B0C-10409265F3CF}" srcOrd="4" destOrd="0" presId="urn:microsoft.com/office/officeart/2018/2/layout/IconVerticalSolidList"/>
    <dgm:cxn modelId="{65748B91-18E9-7449-A82D-0069B6A6D0F6}" type="presParOf" srcId="{02A3E978-1564-47B2-9B0C-10409265F3CF}" destId="{F27C382F-9B01-4E87-8AFE-B8FC3E948E6C}" srcOrd="0" destOrd="0" presId="urn:microsoft.com/office/officeart/2018/2/layout/IconVerticalSolidList"/>
    <dgm:cxn modelId="{C5FFF38B-478B-E744-B3F2-B1648F29F1F7}" type="presParOf" srcId="{02A3E978-1564-47B2-9B0C-10409265F3CF}" destId="{A555502B-9D6F-4334-948C-AE884CE6DB2F}" srcOrd="1" destOrd="0" presId="urn:microsoft.com/office/officeart/2018/2/layout/IconVerticalSolidList"/>
    <dgm:cxn modelId="{94C6F165-42AC-9B48-B696-CEBB8247224E}" type="presParOf" srcId="{02A3E978-1564-47B2-9B0C-10409265F3CF}" destId="{E43C2137-D4EA-413D-8546-54ADD74DCF00}" srcOrd="2" destOrd="0" presId="urn:microsoft.com/office/officeart/2018/2/layout/IconVerticalSolidList"/>
    <dgm:cxn modelId="{BD91F984-0414-0743-B692-632A763EF080}" type="presParOf" srcId="{02A3E978-1564-47B2-9B0C-10409265F3CF}" destId="{A26E045B-4C98-4250-AF7B-76CE699FC631}" srcOrd="3" destOrd="0" presId="urn:microsoft.com/office/officeart/2018/2/layout/IconVerticalSolidList"/>
    <dgm:cxn modelId="{659CD395-D07B-9F40-96CA-9DE89A222693}" type="presParOf" srcId="{A293DBCD-418B-4979-B9F2-152FB0614029}" destId="{2C89C9E2-ACA9-45A2-8701-EF01D1B393AC}" srcOrd="5" destOrd="0" presId="urn:microsoft.com/office/officeart/2018/2/layout/IconVerticalSolidList"/>
    <dgm:cxn modelId="{1A62D186-E020-5B42-BD22-925244D3DABC}" type="presParOf" srcId="{A293DBCD-418B-4979-B9F2-152FB0614029}" destId="{33ECD9A1-BFB2-4B7A-959D-49957B562916}" srcOrd="6" destOrd="0" presId="urn:microsoft.com/office/officeart/2018/2/layout/IconVerticalSolidList"/>
    <dgm:cxn modelId="{E3EEDF18-C556-6445-B7C8-6112E5152D36}" type="presParOf" srcId="{33ECD9A1-BFB2-4B7A-959D-49957B562916}" destId="{2F9C23CB-EEDC-46EC-AE2E-344EB4F83321}" srcOrd="0" destOrd="0" presId="urn:microsoft.com/office/officeart/2018/2/layout/IconVerticalSolidList"/>
    <dgm:cxn modelId="{31656937-2B81-0445-92B4-B4341A05F38F}" type="presParOf" srcId="{33ECD9A1-BFB2-4B7A-959D-49957B562916}" destId="{1CF4A20A-AEA3-4797-B796-8711DBF59442}" srcOrd="1" destOrd="0" presId="urn:microsoft.com/office/officeart/2018/2/layout/IconVerticalSolidList"/>
    <dgm:cxn modelId="{E6FBF111-EAB6-BC48-9108-D64D97D5D5A6}" type="presParOf" srcId="{33ECD9A1-BFB2-4B7A-959D-49957B562916}" destId="{AEA771A3-583D-4CE0-B961-7BBF9384C73E}" srcOrd="2" destOrd="0" presId="urn:microsoft.com/office/officeart/2018/2/layout/IconVerticalSolidList"/>
    <dgm:cxn modelId="{A3099676-364C-7642-BEC7-2CED48FA9F71}" type="presParOf" srcId="{33ECD9A1-BFB2-4B7A-959D-49957B562916}" destId="{76F7A4EA-42A0-4F12-AC5E-E504969BCFA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1C0D3A-4561-42DF-9C57-9D41CE36B7B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105AE10-DFED-44FD-8274-7F88FA3D0BAF}">
      <dgm:prSet/>
      <dgm:spPr/>
      <dgm:t>
        <a:bodyPr/>
        <a:lstStyle/>
        <a:p>
          <a:pPr>
            <a:lnSpc>
              <a:spcPct val="100000"/>
            </a:lnSpc>
          </a:pPr>
          <a:r>
            <a:rPr lang="en-US"/>
            <a:t>Iteration --- t</a:t>
          </a:r>
          <a:r>
            <a:rPr lang="en-SG"/>
            <a:t>he repetition of a process</a:t>
          </a:r>
          <a:endParaRPr lang="en-US"/>
        </a:p>
      </dgm:t>
    </dgm:pt>
    <dgm:pt modelId="{6C811635-DB77-46BF-A0DE-72F3DD139407}" type="parTrans" cxnId="{DF4B777E-5640-451E-AFA1-E5BD8E5D4812}">
      <dgm:prSet/>
      <dgm:spPr/>
      <dgm:t>
        <a:bodyPr/>
        <a:lstStyle/>
        <a:p>
          <a:endParaRPr lang="en-US"/>
        </a:p>
      </dgm:t>
    </dgm:pt>
    <dgm:pt modelId="{A483B532-E185-4386-9819-2F5677383708}" type="sibTrans" cxnId="{DF4B777E-5640-451E-AFA1-E5BD8E5D4812}">
      <dgm:prSet/>
      <dgm:spPr/>
      <dgm:t>
        <a:bodyPr/>
        <a:lstStyle/>
        <a:p>
          <a:endParaRPr lang="en-US"/>
        </a:p>
      </dgm:t>
    </dgm:pt>
    <dgm:pt modelId="{26384BC7-A772-4757-AD2E-5A16EF024DFF}">
      <dgm:prSet/>
      <dgm:spPr/>
      <dgm:t>
        <a:bodyPr/>
        <a:lstStyle/>
        <a:p>
          <a:pPr>
            <a:lnSpc>
              <a:spcPct val="100000"/>
            </a:lnSpc>
          </a:pPr>
          <a:r>
            <a:rPr lang="en-SG"/>
            <a:t>Achieved via the computational process of “looping”</a:t>
          </a:r>
          <a:endParaRPr lang="en-US"/>
        </a:p>
      </dgm:t>
    </dgm:pt>
    <dgm:pt modelId="{C28092FB-A93F-4845-BA7A-D082B3B716BB}" type="parTrans" cxnId="{CD8635C4-CE78-4F98-B09C-8BD713EADA9C}">
      <dgm:prSet/>
      <dgm:spPr/>
      <dgm:t>
        <a:bodyPr/>
        <a:lstStyle/>
        <a:p>
          <a:endParaRPr lang="en-US"/>
        </a:p>
      </dgm:t>
    </dgm:pt>
    <dgm:pt modelId="{38549C53-6E02-4856-9BC9-7158D86F0032}" type="sibTrans" cxnId="{CD8635C4-CE78-4F98-B09C-8BD713EADA9C}">
      <dgm:prSet/>
      <dgm:spPr/>
      <dgm:t>
        <a:bodyPr/>
        <a:lstStyle/>
        <a:p>
          <a:endParaRPr lang="en-US"/>
        </a:p>
      </dgm:t>
    </dgm:pt>
    <dgm:pt modelId="{FF7BBE17-C0FB-1D4C-A450-4A894C4F3284}">
      <dgm:prSet/>
      <dgm:spPr/>
      <dgm:t>
        <a:bodyPr/>
        <a:lstStyle/>
        <a:p>
          <a:pPr>
            <a:lnSpc>
              <a:spcPct val="100000"/>
            </a:lnSpc>
          </a:pPr>
          <a:r>
            <a:rPr lang="en-GB"/>
            <a:t>To handle the automation of repetitive tasks</a:t>
          </a:r>
        </a:p>
      </dgm:t>
    </dgm:pt>
    <dgm:pt modelId="{2FAA82A8-5CC7-B248-ADBF-06F627639260}" type="parTrans" cxnId="{708702F9-7AFD-704A-8C3E-B859CAE52297}">
      <dgm:prSet/>
      <dgm:spPr/>
      <dgm:t>
        <a:bodyPr/>
        <a:lstStyle/>
        <a:p>
          <a:endParaRPr lang="en-GB"/>
        </a:p>
      </dgm:t>
    </dgm:pt>
    <dgm:pt modelId="{29F40F57-795A-AD4E-BEFE-14C80CAB9C59}" type="sibTrans" cxnId="{708702F9-7AFD-704A-8C3E-B859CAE52297}">
      <dgm:prSet/>
      <dgm:spPr/>
      <dgm:t>
        <a:bodyPr/>
        <a:lstStyle/>
        <a:p>
          <a:endParaRPr lang="en-GB"/>
        </a:p>
      </dgm:t>
    </dgm:pt>
    <dgm:pt modelId="{6DF7C3D1-A6CE-40E7-A179-4F7E8FA84965}" type="pres">
      <dgm:prSet presAssocID="{831C0D3A-4561-42DF-9C57-9D41CE36B7B0}" presName="root" presStyleCnt="0">
        <dgm:presLayoutVars>
          <dgm:dir/>
          <dgm:resizeHandles val="exact"/>
        </dgm:presLayoutVars>
      </dgm:prSet>
      <dgm:spPr/>
    </dgm:pt>
    <dgm:pt modelId="{759AF7C2-CACE-4CE9-973F-47A07EBDD5EE}" type="pres">
      <dgm:prSet presAssocID="{7105AE10-DFED-44FD-8274-7F88FA3D0BAF}" presName="compNode" presStyleCnt="0"/>
      <dgm:spPr/>
    </dgm:pt>
    <dgm:pt modelId="{E20D44D4-E05D-4A5E-87C2-7D0CBF5150CA}" type="pres">
      <dgm:prSet presAssocID="{7105AE10-DFED-44FD-8274-7F88FA3D0BAF}" presName="bgRect" presStyleLbl="bgShp" presStyleIdx="0" presStyleCnt="3"/>
      <dgm:spPr/>
    </dgm:pt>
    <dgm:pt modelId="{D9E7B93D-AFEE-4E86-8219-62D118176A85}" type="pres">
      <dgm:prSet presAssocID="{7105AE10-DFED-44FD-8274-7F88FA3D0BA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B21C79FF-5DC8-4993-8695-F97FFC308D2A}" type="pres">
      <dgm:prSet presAssocID="{7105AE10-DFED-44FD-8274-7F88FA3D0BAF}" presName="spaceRect" presStyleCnt="0"/>
      <dgm:spPr/>
    </dgm:pt>
    <dgm:pt modelId="{80C68CDA-BDE6-4E9F-92F5-664325363CF4}" type="pres">
      <dgm:prSet presAssocID="{7105AE10-DFED-44FD-8274-7F88FA3D0BAF}" presName="parTx" presStyleLbl="revTx" presStyleIdx="0" presStyleCnt="3">
        <dgm:presLayoutVars>
          <dgm:chMax val="0"/>
          <dgm:chPref val="0"/>
        </dgm:presLayoutVars>
      </dgm:prSet>
      <dgm:spPr/>
    </dgm:pt>
    <dgm:pt modelId="{25575733-C64D-4233-A5FE-8C74D7157CA0}" type="pres">
      <dgm:prSet presAssocID="{A483B532-E185-4386-9819-2F5677383708}" presName="sibTrans" presStyleCnt="0"/>
      <dgm:spPr/>
    </dgm:pt>
    <dgm:pt modelId="{47FB175F-49A9-4B3F-8E8D-BF7DC06AF609}" type="pres">
      <dgm:prSet presAssocID="{26384BC7-A772-4757-AD2E-5A16EF024DFF}" presName="compNode" presStyleCnt="0"/>
      <dgm:spPr/>
    </dgm:pt>
    <dgm:pt modelId="{FDAFA8B3-AB68-46F8-9B1F-35A0B6448275}" type="pres">
      <dgm:prSet presAssocID="{26384BC7-A772-4757-AD2E-5A16EF024DFF}" presName="bgRect" presStyleLbl="bgShp" presStyleIdx="1" presStyleCnt="3"/>
      <dgm:spPr/>
    </dgm:pt>
    <dgm:pt modelId="{D6240077-4FFE-4124-BE2C-E27AB7824DEE}" type="pres">
      <dgm:prSet presAssocID="{26384BC7-A772-4757-AD2E-5A16EF024DF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34E948F6-AC03-4F81-9D2D-C2863FA5E2EA}" type="pres">
      <dgm:prSet presAssocID="{26384BC7-A772-4757-AD2E-5A16EF024DFF}" presName="spaceRect" presStyleCnt="0"/>
      <dgm:spPr/>
    </dgm:pt>
    <dgm:pt modelId="{C0FE6183-AD6C-4F0D-9AB5-AE34B3E5DB2B}" type="pres">
      <dgm:prSet presAssocID="{26384BC7-A772-4757-AD2E-5A16EF024DFF}" presName="parTx" presStyleLbl="revTx" presStyleIdx="1" presStyleCnt="3">
        <dgm:presLayoutVars>
          <dgm:chMax val="0"/>
          <dgm:chPref val="0"/>
        </dgm:presLayoutVars>
      </dgm:prSet>
      <dgm:spPr/>
    </dgm:pt>
    <dgm:pt modelId="{A4313E61-4AF7-4ACB-BB63-3FA773CD1141}" type="pres">
      <dgm:prSet presAssocID="{38549C53-6E02-4856-9BC9-7158D86F0032}" presName="sibTrans" presStyleCnt="0"/>
      <dgm:spPr/>
    </dgm:pt>
    <dgm:pt modelId="{EC437925-E867-405B-9F7B-776D0264AA9C}" type="pres">
      <dgm:prSet presAssocID="{FF7BBE17-C0FB-1D4C-A450-4A894C4F3284}" presName="compNode" presStyleCnt="0"/>
      <dgm:spPr/>
    </dgm:pt>
    <dgm:pt modelId="{E7987578-141A-40ED-9438-586A2F3DB4EF}" type="pres">
      <dgm:prSet presAssocID="{FF7BBE17-C0FB-1D4C-A450-4A894C4F3284}" presName="bgRect" presStyleLbl="bgShp" presStyleIdx="2" presStyleCnt="3"/>
      <dgm:spPr/>
    </dgm:pt>
    <dgm:pt modelId="{701242AE-1095-48B2-B138-BF34BECDDD36}" type="pres">
      <dgm:prSet presAssocID="{FF7BBE17-C0FB-1D4C-A450-4A894C4F328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60B7857B-94C5-4F56-84BD-59795EF8B84C}" type="pres">
      <dgm:prSet presAssocID="{FF7BBE17-C0FB-1D4C-A450-4A894C4F3284}" presName="spaceRect" presStyleCnt="0"/>
      <dgm:spPr/>
    </dgm:pt>
    <dgm:pt modelId="{52AF5ED5-AA4F-4128-A42E-E30A1CDC66B4}" type="pres">
      <dgm:prSet presAssocID="{FF7BBE17-C0FB-1D4C-A450-4A894C4F3284}" presName="parTx" presStyleLbl="revTx" presStyleIdx="2" presStyleCnt="3">
        <dgm:presLayoutVars>
          <dgm:chMax val="0"/>
          <dgm:chPref val="0"/>
        </dgm:presLayoutVars>
      </dgm:prSet>
      <dgm:spPr/>
    </dgm:pt>
  </dgm:ptLst>
  <dgm:cxnLst>
    <dgm:cxn modelId="{D5373D56-40E0-FD45-9434-77AC5B7BE1E3}" type="presOf" srcId="{26384BC7-A772-4757-AD2E-5A16EF024DFF}" destId="{C0FE6183-AD6C-4F0D-9AB5-AE34B3E5DB2B}" srcOrd="0" destOrd="0" presId="urn:microsoft.com/office/officeart/2018/2/layout/IconVerticalSolidList"/>
    <dgm:cxn modelId="{C8AF4B62-E8F5-FF40-80AA-E19042478938}" type="presOf" srcId="{831C0D3A-4561-42DF-9C57-9D41CE36B7B0}" destId="{6DF7C3D1-A6CE-40E7-A179-4F7E8FA84965}" srcOrd="0" destOrd="0" presId="urn:microsoft.com/office/officeart/2018/2/layout/IconVerticalSolidList"/>
    <dgm:cxn modelId="{DF4B777E-5640-451E-AFA1-E5BD8E5D4812}" srcId="{831C0D3A-4561-42DF-9C57-9D41CE36B7B0}" destId="{7105AE10-DFED-44FD-8274-7F88FA3D0BAF}" srcOrd="0" destOrd="0" parTransId="{6C811635-DB77-46BF-A0DE-72F3DD139407}" sibTransId="{A483B532-E185-4386-9819-2F5677383708}"/>
    <dgm:cxn modelId="{5272B2A0-6B97-F44A-9D8D-AA4F831F616D}" type="presOf" srcId="{7105AE10-DFED-44FD-8274-7F88FA3D0BAF}" destId="{80C68CDA-BDE6-4E9F-92F5-664325363CF4}" srcOrd="0" destOrd="0" presId="urn:microsoft.com/office/officeart/2018/2/layout/IconVerticalSolidList"/>
    <dgm:cxn modelId="{CD8635C4-CE78-4F98-B09C-8BD713EADA9C}" srcId="{831C0D3A-4561-42DF-9C57-9D41CE36B7B0}" destId="{26384BC7-A772-4757-AD2E-5A16EF024DFF}" srcOrd="1" destOrd="0" parTransId="{C28092FB-A93F-4845-BA7A-D082B3B716BB}" sibTransId="{38549C53-6E02-4856-9BC9-7158D86F0032}"/>
    <dgm:cxn modelId="{242B13ED-8FC2-4C43-8302-ABE4E2CCDF89}" type="presOf" srcId="{FF7BBE17-C0FB-1D4C-A450-4A894C4F3284}" destId="{52AF5ED5-AA4F-4128-A42E-E30A1CDC66B4}" srcOrd="0" destOrd="0" presId="urn:microsoft.com/office/officeart/2018/2/layout/IconVerticalSolidList"/>
    <dgm:cxn modelId="{708702F9-7AFD-704A-8C3E-B859CAE52297}" srcId="{831C0D3A-4561-42DF-9C57-9D41CE36B7B0}" destId="{FF7BBE17-C0FB-1D4C-A450-4A894C4F3284}" srcOrd="2" destOrd="0" parTransId="{2FAA82A8-5CC7-B248-ADBF-06F627639260}" sibTransId="{29F40F57-795A-AD4E-BEFE-14C80CAB9C59}"/>
    <dgm:cxn modelId="{ABEBCD63-FEBF-1C4A-B4CB-BF8740382369}" type="presParOf" srcId="{6DF7C3D1-A6CE-40E7-A179-4F7E8FA84965}" destId="{759AF7C2-CACE-4CE9-973F-47A07EBDD5EE}" srcOrd="0" destOrd="0" presId="urn:microsoft.com/office/officeart/2018/2/layout/IconVerticalSolidList"/>
    <dgm:cxn modelId="{792603E2-154C-704E-84B6-6A805834543F}" type="presParOf" srcId="{759AF7C2-CACE-4CE9-973F-47A07EBDD5EE}" destId="{E20D44D4-E05D-4A5E-87C2-7D0CBF5150CA}" srcOrd="0" destOrd="0" presId="urn:microsoft.com/office/officeart/2018/2/layout/IconVerticalSolidList"/>
    <dgm:cxn modelId="{ABC5D311-8215-D14A-B4F7-2F277DF0FB96}" type="presParOf" srcId="{759AF7C2-CACE-4CE9-973F-47A07EBDD5EE}" destId="{D9E7B93D-AFEE-4E86-8219-62D118176A85}" srcOrd="1" destOrd="0" presId="urn:microsoft.com/office/officeart/2018/2/layout/IconVerticalSolidList"/>
    <dgm:cxn modelId="{F980459B-8C34-4146-8E6B-CFB12986CDBE}" type="presParOf" srcId="{759AF7C2-CACE-4CE9-973F-47A07EBDD5EE}" destId="{B21C79FF-5DC8-4993-8695-F97FFC308D2A}" srcOrd="2" destOrd="0" presId="urn:microsoft.com/office/officeart/2018/2/layout/IconVerticalSolidList"/>
    <dgm:cxn modelId="{F204C04F-A26F-EE4E-9641-3317953AD7B5}" type="presParOf" srcId="{759AF7C2-CACE-4CE9-973F-47A07EBDD5EE}" destId="{80C68CDA-BDE6-4E9F-92F5-664325363CF4}" srcOrd="3" destOrd="0" presId="urn:microsoft.com/office/officeart/2018/2/layout/IconVerticalSolidList"/>
    <dgm:cxn modelId="{C404D58F-4BF1-0544-9764-2A4AF8EEE4B3}" type="presParOf" srcId="{6DF7C3D1-A6CE-40E7-A179-4F7E8FA84965}" destId="{25575733-C64D-4233-A5FE-8C74D7157CA0}" srcOrd="1" destOrd="0" presId="urn:microsoft.com/office/officeart/2018/2/layout/IconVerticalSolidList"/>
    <dgm:cxn modelId="{CC7131E7-10AA-0143-81DB-DEE2F99D7C06}" type="presParOf" srcId="{6DF7C3D1-A6CE-40E7-A179-4F7E8FA84965}" destId="{47FB175F-49A9-4B3F-8E8D-BF7DC06AF609}" srcOrd="2" destOrd="0" presId="urn:microsoft.com/office/officeart/2018/2/layout/IconVerticalSolidList"/>
    <dgm:cxn modelId="{27376BAF-D38E-8C47-80E3-583078F7EA3D}" type="presParOf" srcId="{47FB175F-49A9-4B3F-8E8D-BF7DC06AF609}" destId="{FDAFA8B3-AB68-46F8-9B1F-35A0B6448275}" srcOrd="0" destOrd="0" presId="urn:microsoft.com/office/officeart/2018/2/layout/IconVerticalSolidList"/>
    <dgm:cxn modelId="{4C58A68D-78EE-1441-8737-4D7D69D25C9C}" type="presParOf" srcId="{47FB175F-49A9-4B3F-8E8D-BF7DC06AF609}" destId="{D6240077-4FFE-4124-BE2C-E27AB7824DEE}" srcOrd="1" destOrd="0" presId="urn:microsoft.com/office/officeart/2018/2/layout/IconVerticalSolidList"/>
    <dgm:cxn modelId="{D5D5A07B-ACB5-064C-B045-4751BE0D0BD0}" type="presParOf" srcId="{47FB175F-49A9-4B3F-8E8D-BF7DC06AF609}" destId="{34E948F6-AC03-4F81-9D2D-C2863FA5E2EA}" srcOrd="2" destOrd="0" presId="urn:microsoft.com/office/officeart/2018/2/layout/IconVerticalSolidList"/>
    <dgm:cxn modelId="{7E3BD8A3-C1AB-FB4F-B6AD-E6B1F9D60F8D}" type="presParOf" srcId="{47FB175F-49A9-4B3F-8E8D-BF7DC06AF609}" destId="{C0FE6183-AD6C-4F0D-9AB5-AE34B3E5DB2B}" srcOrd="3" destOrd="0" presId="urn:microsoft.com/office/officeart/2018/2/layout/IconVerticalSolidList"/>
    <dgm:cxn modelId="{D6AF160E-3414-6D4B-8738-D74C45408CED}" type="presParOf" srcId="{6DF7C3D1-A6CE-40E7-A179-4F7E8FA84965}" destId="{A4313E61-4AF7-4ACB-BB63-3FA773CD1141}" srcOrd="3" destOrd="0" presId="urn:microsoft.com/office/officeart/2018/2/layout/IconVerticalSolidList"/>
    <dgm:cxn modelId="{2FD19FBA-A791-0844-AF75-53CB440DCC15}" type="presParOf" srcId="{6DF7C3D1-A6CE-40E7-A179-4F7E8FA84965}" destId="{EC437925-E867-405B-9F7B-776D0264AA9C}" srcOrd="4" destOrd="0" presId="urn:microsoft.com/office/officeart/2018/2/layout/IconVerticalSolidList"/>
    <dgm:cxn modelId="{0CEC9008-F15F-9445-85BF-1BF56C78E368}" type="presParOf" srcId="{EC437925-E867-405B-9F7B-776D0264AA9C}" destId="{E7987578-141A-40ED-9438-586A2F3DB4EF}" srcOrd="0" destOrd="0" presId="urn:microsoft.com/office/officeart/2018/2/layout/IconVerticalSolidList"/>
    <dgm:cxn modelId="{0A6AEBBF-2BDB-E641-82FD-DD64838DA99C}" type="presParOf" srcId="{EC437925-E867-405B-9F7B-776D0264AA9C}" destId="{701242AE-1095-48B2-B138-BF34BECDDD36}" srcOrd="1" destOrd="0" presId="urn:microsoft.com/office/officeart/2018/2/layout/IconVerticalSolidList"/>
    <dgm:cxn modelId="{8E5AC666-A9D1-F649-8F42-A7CDF21C9E6A}" type="presParOf" srcId="{EC437925-E867-405B-9F7B-776D0264AA9C}" destId="{60B7857B-94C5-4F56-84BD-59795EF8B84C}" srcOrd="2" destOrd="0" presId="urn:microsoft.com/office/officeart/2018/2/layout/IconVerticalSolidList"/>
    <dgm:cxn modelId="{5961F9BC-ED69-0840-A6AF-7AC0C756330D}" type="presParOf" srcId="{EC437925-E867-405B-9F7B-776D0264AA9C}" destId="{52AF5ED5-AA4F-4128-A42E-E30A1CDC66B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9C248F-8C81-4D09-B083-E21C6BAFF422}" type="doc">
      <dgm:prSet loTypeId="urn:microsoft.com/office/officeart/2016/7/layout/VerticalSolidActionList" loCatId="List" qsTypeId="urn:microsoft.com/office/officeart/2005/8/quickstyle/simple1" qsCatId="simple" csTypeId="urn:microsoft.com/office/officeart/2005/8/colors/colorful5" csCatId="colorful"/>
      <dgm:spPr/>
      <dgm:t>
        <a:bodyPr/>
        <a:lstStyle/>
        <a:p>
          <a:endParaRPr lang="en-US"/>
        </a:p>
      </dgm:t>
    </dgm:pt>
    <dgm:pt modelId="{7A7CA696-A073-4530-A325-70C5B2687B21}">
      <dgm:prSet/>
      <dgm:spPr/>
      <dgm:t>
        <a:bodyPr/>
        <a:lstStyle/>
        <a:p>
          <a:pPr>
            <a:lnSpc>
              <a:spcPct val="100000"/>
            </a:lnSpc>
          </a:pPr>
          <a:r>
            <a:rPr lang="en-US"/>
            <a:t>Initialize</a:t>
          </a:r>
        </a:p>
      </dgm:t>
    </dgm:pt>
    <dgm:pt modelId="{C8A4EBDF-093B-43CE-BB64-A5BF4CE52565}" type="parTrans" cxnId="{9335285B-0EC5-4B89-8CDF-0717919AD75E}">
      <dgm:prSet/>
      <dgm:spPr/>
      <dgm:t>
        <a:bodyPr/>
        <a:lstStyle/>
        <a:p>
          <a:endParaRPr lang="en-US"/>
        </a:p>
      </dgm:t>
    </dgm:pt>
    <dgm:pt modelId="{DF45E0AE-AE8C-4961-BABF-2D0D71CD9367}" type="sibTrans" cxnId="{9335285B-0EC5-4B89-8CDF-0717919AD75E}">
      <dgm:prSet/>
      <dgm:spPr/>
      <dgm:t>
        <a:bodyPr/>
        <a:lstStyle/>
        <a:p>
          <a:endParaRPr lang="en-US"/>
        </a:p>
      </dgm:t>
    </dgm:pt>
    <dgm:pt modelId="{C891B584-72C8-40A6-B067-631B48F952F7}">
      <dgm:prSet/>
      <dgm:spPr/>
      <dgm:t>
        <a:bodyPr/>
        <a:lstStyle/>
        <a:p>
          <a:pPr>
            <a:lnSpc>
              <a:spcPct val="100000"/>
            </a:lnSpc>
          </a:pPr>
          <a:r>
            <a:rPr lang="en-US"/>
            <a:t>Initialize (set up a control variable that controls the loop)</a:t>
          </a:r>
        </a:p>
      </dgm:t>
    </dgm:pt>
    <dgm:pt modelId="{F848BFBE-CC94-4991-B49F-A0F02983378C}" type="parTrans" cxnId="{FAB8D536-6584-472E-A51E-F8A2018A5E16}">
      <dgm:prSet/>
      <dgm:spPr/>
      <dgm:t>
        <a:bodyPr/>
        <a:lstStyle/>
        <a:p>
          <a:endParaRPr lang="en-US"/>
        </a:p>
      </dgm:t>
    </dgm:pt>
    <dgm:pt modelId="{6BD4DF8E-F8AE-483F-AF91-D1633FC53FC4}" type="sibTrans" cxnId="{FAB8D536-6584-472E-A51E-F8A2018A5E16}">
      <dgm:prSet/>
      <dgm:spPr/>
      <dgm:t>
        <a:bodyPr/>
        <a:lstStyle/>
        <a:p>
          <a:endParaRPr lang="en-US"/>
        </a:p>
      </dgm:t>
    </dgm:pt>
    <dgm:pt modelId="{985DD6AA-C1F9-4E7D-8877-E727D83ED099}">
      <dgm:prSet/>
      <dgm:spPr/>
      <dgm:t>
        <a:bodyPr/>
        <a:lstStyle/>
        <a:p>
          <a:pPr>
            <a:lnSpc>
              <a:spcPct val="100000"/>
            </a:lnSpc>
          </a:pPr>
          <a:r>
            <a:rPr lang="en-US"/>
            <a:t>Test</a:t>
          </a:r>
        </a:p>
      </dgm:t>
    </dgm:pt>
    <dgm:pt modelId="{A19048D6-7FEE-4E56-8B69-FB203018407C}" type="parTrans" cxnId="{BFE8E448-7D96-4419-8A95-58B197B8389D}">
      <dgm:prSet/>
      <dgm:spPr/>
      <dgm:t>
        <a:bodyPr/>
        <a:lstStyle/>
        <a:p>
          <a:endParaRPr lang="en-US"/>
        </a:p>
      </dgm:t>
    </dgm:pt>
    <dgm:pt modelId="{46066500-3848-4A75-9B3D-2F1E828CB360}" type="sibTrans" cxnId="{BFE8E448-7D96-4419-8A95-58B197B8389D}">
      <dgm:prSet/>
      <dgm:spPr/>
      <dgm:t>
        <a:bodyPr/>
        <a:lstStyle/>
        <a:p>
          <a:endParaRPr lang="en-US"/>
        </a:p>
      </dgm:t>
    </dgm:pt>
    <dgm:pt modelId="{F9A95DC8-D59B-4758-A085-9ECA68B11314}">
      <dgm:prSet/>
      <dgm:spPr/>
      <dgm:t>
        <a:bodyPr/>
        <a:lstStyle/>
        <a:p>
          <a:pPr>
            <a:lnSpc>
              <a:spcPct val="100000"/>
            </a:lnSpc>
          </a:pPr>
          <a:r>
            <a:rPr lang="en-US"/>
            <a:t>Test (do we continue running the loop?)</a:t>
          </a:r>
        </a:p>
      </dgm:t>
    </dgm:pt>
    <dgm:pt modelId="{3135247B-346F-410C-A65D-95576C132BBF}" type="parTrans" cxnId="{7E789D95-A8F0-4B06-BB1E-1C21391402B0}">
      <dgm:prSet/>
      <dgm:spPr/>
      <dgm:t>
        <a:bodyPr/>
        <a:lstStyle/>
        <a:p>
          <a:endParaRPr lang="en-US"/>
        </a:p>
      </dgm:t>
    </dgm:pt>
    <dgm:pt modelId="{D8EC9F35-9F5A-4611-9DBF-8D4F8CBF4CAA}" type="sibTrans" cxnId="{7E789D95-A8F0-4B06-BB1E-1C21391402B0}">
      <dgm:prSet/>
      <dgm:spPr/>
      <dgm:t>
        <a:bodyPr/>
        <a:lstStyle/>
        <a:p>
          <a:endParaRPr lang="en-US"/>
        </a:p>
      </dgm:t>
    </dgm:pt>
    <dgm:pt modelId="{41E8CBFF-77F2-4A11-B276-F47A15784856}">
      <dgm:prSet/>
      <dgm:spPr/>
      <dgm:t>
        <a:bodyPr/>
        <a:lstStyle/>
        <a:p>
          <a:pPr>
            <a:lnSpc>
              <a:spcPct val="100000"/>
            </a:lnSpc>
          </a:pPr>
          <a:r>
            <a:rPr lang="en-US"/>
            <a:t>Loop</a:t>
          </a:r>
        </a:p>
      </dgm:t>
    </dgm:pt>
    <dgm:pt modelId="{7C51D1CF-E5F5-45BA-88A0-457DD8E8BFB9}" type="parTrans" cxnId="{C1E4354B-76A5-4CC2-92B1-C1311F9EDCAE}">
      <dgm:prSet/>
      <dgm:spPr/>
      <dgm:t>
        <a:bodyPr/>
        <a:lstStyle/>
        <a:p>
          <a:endParaRPr lang="en-US"/>
        </a:p>
      </dgm:t>
    </dgm:pt>
    <dgm:pt modelId="{E2D4D7F8-253B-472E-91B4-EE6FA14556B9}" type="sibTrans" cxnId="{C1E4354B-76A5-4CC2-92B1-C1311F9EDCAE}">
      <dgm:prSet/>
      <dgm:spPr/>
      <dgm:t>
        <a:bodyPr/>
        <a:lstStyle/>
        <a:p>
          <a:endParaRPr lang="en-US"/>
        </a:p>
      </dgm:t>
    </dgm:pt>
    <dgm:pt modelId="{64F82A2C-81ED-4A49-A87F-E2AF29815B7E}">
      <dgm:prSet/>
      <dgm:spPr/>
      <dgm:t>
        <a:bodyPr/>
        <a:lstStyle/>
        <a:p>
          <a:pPr>
            <a:lnSpc>
              <a:spcPct val="100000"/>
            </a:lnSpc>
          </a:pPr>
          <a:r>
            <a:rPr lang="en-US"/>
            <a:t>Loop body (part that needs to be repeated)</a:t>
          </a:r>
        </a:p>
      </dgm:t>
    </dgm:pt>
    <dgm:pt modelId="{2E47B134-A217-4C90-8161-E08DBAA5D0FE}" type="parTrans" cxnId="{B2BEB8FF-E526-412C-98DB-381E8238099D}">
      <dgm:prSet/>
      <dgm:spPr/>
      <dgm:t>
        <a:bodyPr/>
        <a:lstStyle/>
        <a:p>
          <a:endParaRPr lang="en-US"/>
        </a:p>
      </dgm:t>
    </dgm:pt>
    <dgm:pt modelId="{DAA1EE4A-A0CC-4253-8A10-407B507757E0}" type="sibTrans" cxnId="{B2BEB8FF-E526-412C-98DB-381E8238099D}">
      <dgm:prSet/>
      <dgm:spPr/>
      <dgm:t>
        <a:bodyPr/>
        <a:lstStyle/>
        <a:p>
          <a:endParaRPr lang="en-US"/>
        </a:p>
      </dgm:t>
    </dgm:pt>
    <dgm:pt modelId="{252A7E2E-9B3A-495B-AFEF-0B0C99CE72B8}">
      <dgm:prSet/>
      <dgm:spPr/>
      <dgm:t>
        <a:bodyPr/>
        <a:lstStyle/>
        <a:p>
          <a:pPr>
            <a:lnSpc>
              <a:spcPct val="100000"/>
            </a:lnSpc>
          </a:pPr>
          <a:r>
            <a:rPr lang="en-US"/>
            <a:t>Update</a:t>
          </a:r>
        </a:p>
      </dgm:t>
    </dgm:pt>
    <dgm:pt modelId="{5C210B61-791D-4A17-B183-D609DFFD929A}" type="parTrans" cxnId="{80FDA85C-3062-4103-A62D-A292359BEC03}">
      <dgm:prSet/>
      <dgm:spPr/>
      <dgm:t>
        <a:bodyPr/>
        <a:lstStyle/>
        <a:p>
          <a:endParaRPr lang="en-US"/>
        </a:p>
      </dgm:t>
    </dgm:pt>
    <dgm:pt modelId="{C1E30F5F-BB98-423B-961A-03105E6DE8CF}" type="sibTrans" cxnId="{80FDA85C-3062-4103-A62D-A292359BEC03}">
      <dgm:prSet/>
      <dgm:spPr/>
      <dgm:t>
        <a:bodyPr/>
        <a:lstStyle/>
        <a:p>
          <a:endParaRPr lang="en-US"/>
        </a:p>
      </dgm:t>
    </dgm:pt>
    <dgm:pt modelId="{50660414-A70F-46EB-997B-BCB9FA9F6517}">
      <dgm:prSet/>
      <dgm:spPr/>
      <dgm:t>
        <a:bodyPr/>
        <a:lstStyle/>
        <a:p>
          <a:pPr>
            <a:lnSpc>
              <a:spcPct val="100000"/>
            </a:lnSpc>
          </a:pPr>
          <a:r>
            <a:rPr lang="en-US"/>
            <a:t>Update (update the control variable)</a:t>
          </a:r>
        </a:p>
      </dgm:t>
    </dgm:pt>
    <dgm:pt modelId="{459C51A9-F77F-4CED-9E6E-D769F641104F}" type="parTrans" cxnId="{FC986F96-FC17-43C5-9684-43ABF760E7CC}">
      <dgm:prSet/>
      <dgm:spPr/>
      <dgm:t>
        <a:bodyPr/>
        <a:lstStyle/>
        <a:p>
          <a:endParaRPr lang="en-US"/>
        </a:p>
      </dgm:t>
    </dgm:pt>
    <dgm:pt modelId="{79C20199-1B4B-45AC-A913-0C7123828DD2}" type="sibTrans" cxnId="{FC986F96-FC17-43C5-9684-43ABF760E7CC}">
      <dgm:prSet/>
      <dgm:spPr/>
      <dgm:t>
        <a:bodyPr/>
        <a:lstStyle/>
        <a:p>
          <a:endParaRPr lang="en-US"/>
        </a:p>
      </dgm:t>
    </dgm:pt>
    <dgm:pt modelId="{3D3A1C07-6B87-7E4A-A7FB-44DA2D0BDBE9}" type="pres">
      <dgm:prSet presAssocID="{D99C248F-8C81-4D09-B083-E21C6BAFF422}" presName="Name0" presStyleCnt="0">
        <dgm:presLayoutVars>
          <dgm:dir/>
          <dgm:animLvl val="lvl"/>
          <dgm:resizeHandles val="exact"/>
        </dgm:presLayoutVars>
      </dgm:prSet>
      <dgm:spPr/>
    </dgm:pt>
    <dgm:pt modelId="{5AA85DAF-1C71-3447-8127-AC76372049D8}" type="pres">
      <dgm:prSet presAssocID="{7A7CA696-A073-4530-A325-70C5B2687B21}" presName="linNode" presStyleCnt="0"/>
      <dgm:spPr/>
    </dgm:pt>
    <dgm:pt modelId="{E18F73C7-1F11-B847-AA07-0D408349A10B}" type="pres">
      <dgm:prSet presAssocID="{7A7CA696-A073-4530-A325-70C5B2687B21}" presName="parentText" presStyleLbl="alignNode1" presStyleIdx="0" presStyleCnt="4">
        <dgm:presLayoutVars>
          <dgm:chMax val="1"/>
          <dgm:bulletEnabled/>
        </dgm:presLayoutVars>
      </dgm:prSet>
      <dgm:spPr/>
    </dgm:pt>
    <dgm:pt modelId="{C9AAC682-535E-C54F-9842-B73FE6853008}" type="pres">
      <dgm:prSet presAssocID="{7A7CA696-A073-4530-A325-70C5B2687B21}" presName="descendantText" presStyleLbl="alignAccFollowNode1" presStyleIdx="0" presStyleCnt="4">
        <dgm:presLayoutVars>
          <dgm:bulletEnabled/>
        </dgm:presLayoutVars>
      </dgm:prSet>
      <dgm:spPr/>
    </dgm:pt>
    <dgm:pt modelId="{3F297C84-77B3-E346-BA97-EC703DCFE902}" type="pres">
      <dgm:prSet presAssocID="{DF45E0AE-AE8C-4961-BABF-2D0D71CD9367}" presName="sp" presStyleCnt="0"/>
      <dgm:spPr/>
    </dgm:pt>
    <dgm:pt modelId="{B579B90D-6760-8D43-B6CD-20653C49FC96}" type="pres">
      <dgm:prSet presAssocID="{985DD6AA-C1F9-4E7D-8877-E727D83ED099}" presName="linNode" presStyleCnt="0"/>
      <dgm:spPr/>
    </dgm:pt>
    <dgm:pt modelId="{30B18E63-B600-614A-9602-AB263E2FBDFF}" type="pres">
      <dgm:prSet presAssocID="{985DD6AA-C1F9-4E7D-8877-E727D83ED099}" presName="parentText" presStyleLbl="alignNode1" presStyleIdx="1" presStyleCnt="4">
        <dgm:presLayoutVars>
          <dgm:chMax val="1"/>
          <dgm:bulletEnabled/>
        </dgm:presLayoutVars>
      </dgm:prSet>
      <dgm:spPr/>
    </dgm:pt>
    <dgm:pt modelId="{8CE6D64E-D814-A94A-9C7D-D354491268E9}" type="pres">
      <dgm:prSet presAssocID="{985DD6AA-C1F9-4E7D-8877-E727D83ED099}" presName="descendantText" presStyleLbl="alignAccFollowNode1" presStyleIdx="1" presStyleCnt="4">
        <dgm:presLayoutVars>
          <dgm:bulletEnabled/>
        </dgm:presLayoutVars>
      </dgm:prSet>
      <dgm:spPr/>
    </dgm:pt>
    <dgm:pt modelId="{FC741AE4-C04F-7049-B563-4A237ABC2141}" type="pres">
      <dgm:prSet presAssocID="{46066500-3848-4A75-9B3D-2F1E828CB360}" presName="sp" presStyleCnt="0"/>
      <dgm:spPr/>
    </dgm:pt>
    <dgm:pt modelId="{3FF1DAE9-A880-D14F-BE0C-AADF43CDE89E}" type="pres">
      <dgm:prSet presAssocID="{41E8CBFF-77F2-4A11-B276-F47A15784856}" presName="linNode" presStyleCnt="0"/>
      <dgm:spPr/>
    </dgm:pt>
    <dgm:pt modelId="{C6072D1E-55F6-1845-A732-1095D6202B8F}" type="pres">
      <dgm:prSet presAssocID="{41E8CBFF-77F2-4A11-B276-F47A15784856}" presName="parentText" presStyleLbl="alignNode1" presStyleIdx="2" presStyleCnt="4">
        <dgm:presLayoutVars>
          <dgm:chMax val="1"/>
          <dgm:bulletEnabled/>
        </dgm:presLayoutVars>
      </dgm:prSet>
      <dgm:spPr/>
    </dgm:pt>
    <dgm:pt modelId="{20937AFE-DE3E-3248-8F37-C5818560B13C}" type="pres">
      <dgm:prSet presAssocID="{41E8CBFF-77F2-4A11-B276-F47A15784856}" presName="descendantText" presStyleLbl="alignAccFollowNode1" presStyleIdx="2" presStyleCnt="4">
        <dgm:presLayoutVars>
          <dgm:bulletEnabled/>
        </dgm:presLayoutVars>
      </dgm:prSet>
      <dgm:spPr/>
    </dgm:pt>
    <dgm:pt modelId="{8B43AD8B-5BD5-C04F-933B-5953448E0788}" type="pres">
      <dgm:prSet presAssocID="{E2D4D7F8-253B-472E-91B4-EE6FA14556B9}" presName="sp" presStyleCnt="0"/>
      <dgm:spPr/>
    </dgm:pt>
    <dgm:pt modelId="{91006FE7-215A-2B4E-A33F-50831937AC1C}" type="pres">
      <dgm:prSet presAssocID="{252A7E2E-9B3A-495B-AFEF-0B0C99CE72B8}" presName="linNode" presStyleCnt="0"/>
      <dgm:spPr/>
    </dgm:pt>
    <dgm:pt modelId="{D4BFBD1B-F64A-6348-96F9-033093C96922}" type="pres">
      <dgm:prSet presAssocID="{252A7E2E-9B3A-495B-AFEF-0B0C99CE72B8}" presName="parentText" presStyleLbl="alignNode1" presStyleIdx="3" presStyleCnt="4">
        <dgm:presLayoutVars>
          <dgm:chMax val="1"/>
          <dgm:bulletEnabled/>
        </dgm:presLayoutVars>
      </dgm:prSet>
      <dgm:spPr/>
    </dgm:pt>
    <dgm:pt modelId="{A8299D38-10C3-114D-BDE5-1C48D1A8EDF0}" type="pres">
      <dgm:prSet presAssocID="{252A7E2E-9B3A-495B-AFEF-0B0C99CE72B8}" presName="descendantText" presStyleLbl="alignAccFollowNode1" presStyleIdx="3" presStyleCnt="4">
        <dgm:presLayoutVars>
          <dgm:bulletEnabled/>
        </dgm:presLayoutVars>
      </dgm:prSet>
      <dgm:spPr/>
    </dgm:pt>
  </dgm:ptLst>
  <dgm:cxnLst>
    <dgm:cxn modelId="{676C0E0B-F65C-9E45-964D-48F66CF2EFF2}" type="presOf" srcId="{F9A95DC8-D59B-4758-A085-9ECA68B11314}" destId="{8CE6D64E-D814-A94A-9C7D-D354491268E9}" srcOrd="0" destOrd="0" presId="urn:microsoft.com/office/officeart/2016/7/layout/VerticalSolidActionList"/>
    <dgm:cxn modelId="{4863B429-D0A7-9846-A9A6-31697A13A28B}" type="presOf" srcId="{41E8CBFF-77F2-4A11-B276-F47A15784856}" destId="{C6072D1E-55F6-1845-A732-1095D6202B8F}" srcOrd="0" destOrd="0" presId="urn:microsoft.com/office/officeart/2016/7/layout/VerticalSolidActionList"/>
    <dgm:cxn modelId="{FAB8D536-6584-472E-A51E-F8A2018A5E16}" srcId="{7A7CA696-A073-4530-A325-70C5B2687B21}" destId="{C891B584-72C8-40A6-B067-631B48F952F7}" srcOrd="0" destOrd="0" parTransId="{F848BFBE-CC94-4991-B49F-A0F02983378C}" sibTransId="{6BD4DF8E-F8AE-483F-AF91-D1633FC53FC4}"/>
    <dgm:cxn modelId="{6235F93D-6EC9-D84E-A644-A27A545275B5}" type="presOf" srcId="{7A7CA696-A073-4530-A325-70C5B2687B21}" destId="{E18F73C7-1F11-B847-AA07-0D408349A10B}" srcOrd="0" destOrd="0" presId="urn:microsoft.com/office/officeart/2016/7/layout/VerticalSolidActionList"/>
    <dgm:cxn modelId="{85E38A42-6A58-BD4A-B5EE-388DC5C46376}" type="presOf" srcId="{50660414-A70F-46EB-997B-BCB9FA9F6517}" destId="{A8299D38-10C3-114D-BDE5-1C48D1A8EDF0}" srcOrd="0" destOrd="0" presId="urn:microsoft.com/office/officeart/2016/7/layout/VerticalSolidActionList"/>
    <dgm:cxn modelId="{BFE8E448-7D96-4419-8A95-58B197B8389D}" srcId="{D99C248F-8C81-4D09-B083-E21C6BAFF422}" destId="{985DD6AA-C1F9-4E7D-8877-E727D83ED099}" srcOrd="1" destOrd="0" parTransId="{A19048D6-7FEE-4E56-8B69-FB203018407C}" sibTransId="{46066500-3848-4A75-9B3D-2F1E828CB360}"/>
    <dgm:cxn modelId="{C1E4354B-76A5-4CC2-92B1-C1311F9EDCAE}" srcId="{D99C248F-8C81-4D09-B083-E21C6BAFF422}" destId="{41E8CBFF-77F2-4A11-B276-F47A15784856}" srcOrd="2" destOrd="0" parTransId="{7C51D1CF-E5F5-45BA-88A0-457DD8E8BFB9}" sibTransId="{E2D4D7F8-253B-472E-91B4-EE6FA14556B9}"/>
    <dgm:cxn modelId="{9335285B-0EC5-4B89-8CDF-0717919AD75E}" srcId="{D99C248F-8C81-4D09-B083-E21C6BAFF422}" destId="{7A7CA696-A073-4530-A325-70C5B2687B21}" srcOrd="0" destOrd="0" parTransId="{C8A4EBDF-093B-43CE-BB64-A5BF4CE52565}" sibTransId="{DF45E0AE-AE8C-4961-BABF-2D0D71CD9367}"/>
    <dgm:cxn modelId="{80FDA85C-3062-4103-A62D-A292359BEC03}" srcId="{D99C248F-8C81-4D09-B083-E21C6BAFF422}" destId="{252A7E2E-9B3A-495B-AFEF-0B0C99CE72B8}" srcOrd="3" destOrd="0" parTransId="{5C210B61-791D-4A17-B183-D609DFFD929A}" sibTransId="{C1E30F5F-BB98-423B-961A-03105E6DE8CF}"/>
    <dgm:cxn modelId="{1A662F5E-48B7-0D47-9241-EFDDB8A7E295}" type="presOf" srcId="{D99C248F-8C81-4D09-B083-E21C6BAFF422}" destId="{3D3A1C07-6B87-7E4A-A7FB-44DA2D0BDBE9}" srcOrd="0" destOrd="0" presId="urn:microsoft.com/office/officeart/2016/7/layout/VerticalSolidActionList"/>
    <dgm:cxn modelId="{F82EEF7E-B534-F041-918F-36CB46A8C00F}" type="presOf" srcId="{64F82A2C-81ED-4A49-A87F-E2AF29815B7E}" destId="{20937AFE-DE3E-3248-8F37-C5818560B13C}" srcOrd="0" destOrd="0" presId="urn:microsoft.com/office/officeart/2016/7/layout/VerticalSolidActionList"/>
    <dgm:cxn modelId="{076F2D84-4A6E-184C-ACDF-512AC44E25CB}" type="presOf" srcId="{985DD6AA-C1F9-4E7D-8877-E727D83ED099}" destId="{30B18E63-B600-614A-9602-AB263E2FBDFF}" srcOrd="0" destOrd="0" presId="urn:microsoft.com/office/officeart/2016/7/layout/VerticalSolidActionList"/>
    <dgm:cxn modelId="{6B55B18A-2654-124B-9121-812E8B90EB19}" type="presOf" srcId="{C891B584-72C8-40A6-B067-631B48F952F7}" destId="{C9AAC682-535E-C54F-9842-B73FE6853008}" srcOrd="0" destOrd="0" presId="urn:microsoft.com/office/officeart/2016/7/layout/VerticalSolidActionList"/>
    <dgm:cxn modelId="{7E789D95-A8F0-4B06-BB1E-1C21391402B0}" srcId="{985DD6AA-C1F9-4E7D-8877-E727D83ED099}" destId="{F9A95DC8-D59B-4758-A085-9ECA68B11314}" srcOrd="0" destOrd="0" parTransId="{3135247B-346F-410C-A65D-95576C132BBF}" sibTransId="{D8EC9F35-9F5A-4611-9DBF-8D4F8CBF4CAA}"/>
    <dgm:cxn modelId="{FC986F96-FC17-43C5-9684-43ABF760E7CC}" srcId="{252A7E2E-9B3A-495B-AFEF-0B0C99CE72B8}" destId="{50660414-A70F-46EB-997B-BCB9FA9F6517}" srcOrd="0" destOrd="0" parTransId="{459C51A9-F77F-4CED-9E6E-D769F641104F}" sibTransId="{79C20199-1B4B-45AC-A913-0C7123828DD2}"/>
    <dgm:cxn modelId="{DF82DBB2-1838-8F46-A67D-8044DEDB946C}" type="presOf" srcId="{252A7E2E-9B3A-495B-AFEF-0B0C99CE72B8}" destId="{D4BFBD1B-F64A-6348-96F9-033093C96922}" srcOrd="0" destOrd="0" presId="urn:microsoft.com/office/officeart/2016/7/layout/VerticalSolidActionList"/>
    <dgm:cxn modelId="{B2BEB8FF-E526-412C-98DB-381E8238099D}" srcId="{41E8CBFF-77F2-4A11-B276-F47A15784856}" destId="{64F82A2C-81ED-4A49-A87F-E2AF29815B7E}" srcOrd="0" destOrd="0" parTransId="{2E47B134-A217-4C90-8161-E08DBAA5D0FE}" sibTransId="{DAA1EE4A-A0CC-4253-8A10-407B507757E0}"/>
    <dgm:cxn modelId="{494887C6-7DCA-4549-86DF-55BDCD8CFAAB}" type="presParOf" srcId="{3D3A1C07-6B87-7E4A-A7FB-44DA2D0BDBE9}" destId="{5AA85DAF-1C71-3447-8127-AC76372049D8}" srcOrd="0" destOrd="0" presId="urn:microsoft.com/office/officeart/2016/7/layout/VerticalSolidActionList"/>
    <dgm:cxn modelId="{8D49CBF6-4324-654A-86DF-4DFCFBDC6B9C}" type="presParOf" srcId="{5AA85DAF-1C71-3447-8127-AC76372049D8}" destId="{E18F73C7-1F11-B847-AA07-0D408349A10B}" srcOrd="0" destOrd="0" presId="urn:microsoft.com/office/officeart/2016/7/layout/VerticalSolidActionList"/>
    <dgm:cxn modelId="{F64C5FC5-6B6A-B54A-A2C9-70177F75F79D}" type="presParOf" srcId="{5AA85DAF-1C71-3447-8127-AC76372049D8}" destId="{C9AAC682-535E-C54F-9842-B73FE6853008}" srcOrd="1" destOrd="0" presId="urn:microsoft.com/office/officeart/2016/7/layout/VerticalSolidActionList"/>
    <dgm:cxn modelId="{27C3BA62-2C63-6646-AA03-536C69701D3B}" type="presParOf" srcId="{3D3A1C07-6B87-7E4A-A7FB-44DA2D0BDBE9}" destId="{3F297C84-77B3-E346-BA97-EC703DCFE902}" srcOrd="1" destOrd="0" presId="urn:microsoft.com/office/officeart/2016/7/layout/VerticalSolidActionList"/>
    <dgm:cxn modelId="{3B90290D-CE4F-9D49-AFDD-2FACDD44CF45}" type="presParOf" srcId="{3D3A1C07-6B87-7E4A-A7FB-44DA2D0BDBE9}" destId="{B579B90D-6760-8D43-B6CD-20653C49FC96}" srcOrd="2" destOrd="0" presId="urn:microsoft.com/office/officeart/2016/7/layout/VerticalSolidActionList"/>
    <dgm:cxn modelId="{40788BE7-3419-7A49-8684-22D70FA264C9}" type="presParOf" srcId="{B579B90D-6760-8D43-B6CD-20653C49FC96}" destId="{30B18E63-B600-614A-9602-AB263E2FBDFF}" srcOrd="0" destOrd="0" presId="urn:microsoft.com/office/officeart/2016/7/layout/VerticalSolidActionList"/>
    <dgm:cxn modelId="{9542F763-FB36-404B-9F7E-CB2B833C53E1}" type="presParOf" srcId="{B579B90D-6760-8D43-B6CD-20653C49FC96}" destId="{8CE6D64E-D814-A94A-9C7D-D354491268E9}" srcOrd="1" destOrd="0" presId="urn:microsoft.com/office/officeart/2016/7/layout/VerticalSolidActionList"/>
    <dgm:cxn modelId="{32AE6341-4855-3345-BB79-631D94D65229}" type="presParOf" srcId="{3D3A1C07-6B87-7E4A-A7FB-44DA2D0BDBE9}" destId="{FC741AE4-C04F-7049-B563-4A237ABC2141}" srcOrd="3" destOrd="0" presId="urn:microsoft.com/office/officeart/2016/7/layout/VerticalSolidActionList"/>
    <dgm:cxn modelId="{F71045D8-7DE6-CA41-B6D7-68EBBB853B82}" type="presParOf" srcId="{3D3A1C07-6B87-7E4A-A7FB-44DA2D0BDBE9}" destId="{3FF1DAE9-A880-D14F-BE0C-AADF43CDE89E}" srcOrd="4" destOrd="0" presId="urn:microsoft.com/office/officeart/2016/7/layout/VerticalSolidActionList"/>
    <dgm:cxn modelId="{073E424C-59A7-3741-8F48-4E4A8CEB1EC0}" type="presParOf" srcId="{3FF1DAE9-A880-D14F-BE0C-AADF43CDE89E}" destId="{C6072D1E-55F6-1845-A732-1095D6202B8F}" srcOrd="0" destOrd="0" presId="urn:microsoft.com/office/officeart/2016/7/layout/VerticalSolidActionList"/>
    <dgm:cxn modelId="{F7B9D4B7-BB7E-DD4D-84F8-094DF82C385C}" type="presParOf" srcId="{3FF1DAE9-A880-D14F-BE0C-AADF43CDE89E}" destId="{20937AFE-DE3E-3248-8F37-C5818560B13C}" srcOrd="1" destOrd="0" presId="urn:microsoft.com/office/officeart/2016/7/layout/VerticalSolidActionList"/>
    <dgm:cxn modelId="{C3EAFCFC-29B6-6647-8A52-8B6BDB8C18BC}" type="presParOf" srcId="{3D3A1C07-6B87-7E4A-A7FB-44DA2D0BDBE9}" destId="{8B43AD8B-5BD5-C04F-933B-5953448E0788}" srcOrd="5" destOrd="0" presId="urn:microsoft.com/office/officeart/2016/7/layout/VerticalSolidActionList"/>
    <dgm:cxn modelId="{8822CB18-D748-4C43-9827-93A8F8C648C8}" type="presParOf" srcId="{3D3A1C07-6B87-7E4A-A7FB-44DA2D0BDBE9}" destId="{91006FE7-215A-2B4E-A33F-50831937AC1C}" srcOrd="6" destOrd="0" presId="urn:microsoft.com/office/officeart/2016/7/layout/VerticalSolidActionList"/>
    <dgm:cxn modelId="{4B9FA7E2-EBC3-B443-985B-869572D25E28}" type="presParOf" srcId="{91006FE7-215A-2B4E-A33F-50831937AC1C}" destId="{D4BFBD1B-F64A-6348-96F9-033093C96922}" srcOrd="0" destOrd="0" presId="urn:microsoft.com/office/officeart/2016/7/layout/VerticalSolidActionList"/>
    <dgm:cxn modelId="{56AFA7FD-70E6-8640-8EC9-58D241141686}" type="presParOf" srcId="{91006FE7-215A-2B4E-A33F-50831937AC1C}" destId="{A8299D38-10C3-114D-BDE5-1C48D1A8EDF0}"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E80C68-DF9D-49A9-AE13-2ED85193A1D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0F0D205-F503-4F9E-B647-0C28BE1F773E}">
      <dgm:prSet/>
      <dgm:spPr/>
      <dgm:t>
        <a:bodyPr/>
        <a:lstStyle/>
        <a:p>
          <a:pPr>
            <a:lnSpc>
              <a:spcPct val="100000"/>
            </a:lnSpc>
          </a:pPr>
          <a:r>
            <a:rPr lang="en-US" b="1"/>
            <a:t>break</a:t>
          </a:r>
          <a:r>
            <a:rPr lang="en-US"/>
            <a:t> - </a:t>
          </a:r>
          <a:r>
            <a:rPr lang="en-SG"/>
            <a:t>A branching function that terminates the existing structure</a:t>
          </a:r>
          <a:endParaRPr lang="en-US"/>
        </a:p>
      </dgm:t>
    </dgm:pt>
    <dgm:pt modelId="{5B054EDF-40FC-4AB5-B3AB-8CD38D023BEA}" type="parTrans" cxnId="{A5FAE158-253C-4F51-AA46-83EA04417716}">
      <dgm:prSet/>
      <dgm:spPr/>
      <dgm:t>
        <a:bodyPr/>
        <a:lstStyle/>
        <a:p>
          <a:endParaRPr lang="en-US"/>
        </a:p>
      </dgm:t>
    </dgm:pt>
    <dgm:pt modelId="{2B7BBFA2-5B27-4171-B4A5-EDB70C22CB17}" type="sibTrans" cxnId="{A5FAE158-253C-4F51-AA46-83EA04417716}">
      <dgm:prSet/>
      <dgm:spPr/>
      <dgm:t>
        <a:bodyPr/>
        <a:lstStyle/>
        <a:p>
          <a:endParaRPr lang="en-US"/>
        </a:p>
      </dgm:t>
    </dgm:pt>
    <dgm:pt modelId="{C1965CE3-1BA1-4888-97F8-80FE5D817BFF}">
      <dgm:prSet/>
      <dgm:spPr/>
      <dgm:t>
        <a:bodyPr/>
        <a:lstStyle/>
        <a:p>
          <a:pPr>
            <a:lnSpc>
              <a:spcPct val="100000"/>
            </a:lnSpc>
          </a:pPr>
          <a:r>
            <a:rPr lang="en-US" b="1"/>
            <a:t>continue</a:t>
          </a:r>
          <a:r>
            <a:rPr lang="en-US"/>
            <a:t> - </a:t>
          </a:r>
          <a:r>
            <a:rPr lang="en-SG"/>
            <a:t>A branching function that causes a loop to stop its current iteration and begin the next one.</a:t>
          </a:r>
          <a:endParaRPr lang="en-US"/>
        </a:p>
      </dgm:t>
    </dgm:pt>
    <dgm:pt modelId="{88BC7988-28F4-4BB5-A206-35434B2968DE}" type="parTrans" cxnId="{84E05C79-8251-40DF-B9BE-7524A23BD656}">
      <dgm:prSet/>
      <dgm:spPr/>
      <dgm:t>
        <a:bodyPr/>
        <a:lstStyle/>
        <a:p>
          <a:endParaRPr lang="en-US"/>
        </a:p>
      </dgm:t>
    </dgm:pt>
    <dgm:pt modelId="{48636A45-0EC3-4E56-A3CA-8C32FAEA2BA5}" type="sibTrans" cxnId="{84E05C79-8251-40DF-B9BE-7524A23BD656}">
      <dgm:prSet/>
      <dgm:spPr/>
      <dgm:t>
        <a:bodyPr/>
        <a:lstStyle/>
        <a:p>
          <a:endParaRPr lang="en-US"/>
        </a:p>
      </dgm:t>
    </dgm:pt>
    <dgm:pt modelId="{DA6E0293-D26F-4D60-8BA4-CB00C9010ABC}">
      <dgm:prSet/>
      <dgm:spPr/>
      <dgm:t>
        <a:bodyPr/>
        <a:lstStyle/>
        <a:p>
          <a:pPr>
            <a:lnSpc>
              <a:spcPct val="100000"/>
            </a:lnSpc>
          </a:pPr>
          <a:r>
            <a:rPr lang="en-SG" b="1"/>
            <a:t>exit</a:t>
          </a:r>
          <a:r>
            <a:rPr lang="en-SG"/>
            <a:t> - A predefined function used to prematurely stop a program and return to the operating system</a:t>
          </a:r>
          <a:endParaRPr lang="en-US"/>
        </a:p>
      </dgm:t>
    </dgm:pt>
    <dgm:pt modelId="{ECBE65D1-8E1A-4FEC-B40D-7E06EFC4A861}" type="parTrans" cxnId="{D3BFBF86-CD6C-4BAC-9349-760E70B87B51}">
      <dgm:prSet/>
      <dgm:spPr/>
      <dgm:t>
        <a:bodyPr/>
        <a:lstStyle/>
        <a:p>
          <a:endParaRPr lang="en-US"/>
        </a:p>
      </dgm:t>
    </dgm:pt>
    <dgm:pt modelId="{53B5F390-9A0C-44D2-BE0D-762289CD34B5}" type="sibTrans" cxnId="{D3BFBF86-CD6C-4BAC-9349-760E70B87B51}">
      <dgm:prSet/>
      <dgm:spPr/>
      <dgm:t>
        <a:bodyPr/>
        <a:lstStyle/>
        <a:p>
          <a:endParaRPr lang="en-US"/>
        </a:p>
      </dgm:t>
    </dgm:pt>
    <dgm:pt modelId="{62B13EF5-6433-8142-9114-0D9F7BBF73F1}">
      <dgm:prSet/>
      <dgm:spPr/>
      <dgm:t>
        <a:bodyPr/>
        <a:lstStyle/>
        <a:p>
          <a:pPr>
            <a:lnSpc>
              <a:spcPct val="100000"/>
            </a:lnSpc>
          </a:pPr>
          <a:r>
            <a:rPr lang="en-GB" b="1"/>
            <a:t>pass</a:t>
          </a:r>
          <a:r>
            <a:rPr lang="en-GB"/>
            <a:t> – Tells Python to ignore “empty” code blocks</a:t>
          </a:r>
        </a:p>
      </dgm:t>
    </dgm:pt>
    <dgm:pt modelId="{F3A235D3-4CB5-0C4D-87F1-1D141B3A9903}" type="parTrans" cxnId="{76D4E78D-5810-EC4E-9C0E-2F09D0856D2E}">
      <dgm:prSet/>
      <dgm:spPr/>
    </dgm:pt>
    <dgm:pt modelId="{59EDCDF7-27CC-9D40-98BC-F5BCDE925C22}" type="sibTrans" cxnId="{76D4E78D-5810-EC4E-9C0E-2F09D0856D2E}">
      <dgm:prSet/>
      <dgm:spPr/>
      <dgm:t>
        <a:bodyPr/>
        <a:lstStyle/>
        <a:p>
          <a:endParaRPr lang="en-US"/>
        </a:p>
      </dgm:t>
    </dgm:pt>
    <dgm:pt modelId="{F59C80B8-20A1-4DBB-B663-47E0CC9ABB2B}" type="pres">
      <dgm:prSet presAssocID="{30E80C68-DF9D-49A9-AE13-2ED85193A1D6}" presName="root" presStyleCnt="0">
        <dgm:presLayoutVars>
          <dgm:dir/>
          <dgm:resizeHandles val="exact"/>
        </dgm:presLayoutVars>
      </dgm:prSet>
      <dgm:spPr/>
    </dgm:pt>
    <dgm:pt modelId="{E2759856-D69E-40F3-AB45-2F4DF82CFC7E}" type="pres">
      <dgm:prSet presAssocID="{90F0D205-F503-4F9E-B647-0C28BE1F773E}" presName="compNode" presStyleCnt="0"/>
      <dgm:spPr/>
    </dgm:pt>
    <dgm:pt modelId="{79089929-402B-4BAA-9ABD-7AB56B000734}" type="pres">
      <dgm:prSet presAssocID="{90F0D205-F503-4F9E-B647-0C28BE1F773E}" presName="bgRect" presStyleLbl="bgShp" presStyleIdx="0" presStyleCnt="4"/>
      <dgm:spPr/>
    </dgm:pt>
    <dgm:pt modelId="{195208BD-BE32-4231-93D5-5EE7919CA1B3}" type="pres">
      <dgm:prSet presAssocID="{90F0D205-F503-4F9E-B647-0C28BE1F773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Diagram"/>
        </a:ext>
      </dgm:extLst>
    </dgm:pt>
    <dgm:pt modelId="{19172DC7-80F8-4124-AA47-893940850291}" type="pres">
      <dgm:prSet presAssocID="{90F0D205-F503-4F9E-B647-0C28BE1F773E}" presName="spaceRect" presStyleCnt="0"/>
      <dgm:spPr/>
    </dgm:pt>
    <dgm:pt modelId="{89E83A7B-B9A3-4466-8038-E186FA976786}" type="pres">
      <dgm:prSet presAssocID="{90F0D205-F503-4F9E-B647-0C28BE1F773E}" presName="parTx" presStyleLbl="revTx" presStyleIdx="0" presStyleCnt="4">
        <dgm:presLayoutVars>
          <dgm:chMax val="0"/>
          <dgm:chPref val="0"/>
        </dgm:presLayoutVars>
      </dgm:prSet>
      <dgm:spPr/>
    </dgm:pt>
    <dgm:pt modelId="{9D4A8982-D620-4BDB-BC7D-37C74CE43E81}" type="pres">
      <dgm:prSet presAssocID="{2B7BBFA2-5B27-4171-B4A5-EDB70C22CB17}" presName="sibTrans" presStyleCnt="0"/>
      <dgm:spPr/>
    </dgm:pt>
    <dgm:pt modelId="{C718E49F-763E-44F3-98C3-031459F17138}" type="pres">
      <dgm:prSet presAssocID="{C1965CE3-1BA1-4888-97F8-80FE5D817BFF}" presName="compNode" presStyleCnt="0"/>
      <dgm:spPr/>
    </dgm:pt>
    <dgm:pt modelId="{DFEF4B2E-1F60-48E9-B54A-88416C84CF7E}" type="pres">
      <dgm:prSet presAssocID="{C1965CE3-1BA1-4888-97F8-80FE5D817BFF}" presName="bgRect" presStyleLbl="bgShp" presStyleIdx="1" presStyleCnt="4"/>
      <dgm:spPr/>
    </dgm:pt>
    <dgm:pt modelId="{6794EDBF-0548-4AE1-B6EA-61688B7B4CD6}" type="pres">
      <dgm:prSet presAssocID="{C1965CE3-1BA1-4888-97F8-80FE5D817BF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kflow"/>
        </a:ext>
      </dgm:extLst>
    </dgm:pt>
    <dgm:pt modelId="{44782D0A-F80D-4CD8-8AC1-D7B71F1F1657}" type="pres">
      <dgm:prSet presAssocID="{C1965CE3-1BA1-4888-97F8-80FE5D817BFF}" presName="spaceRect" presStyleCnt="0"/>
      <dgm:spPr/>
    </dgm:pt>
    <dgm:pt modelId="{C33EDF40-3CD1-405A-AA3E-E8C3E15BFF50}" type="pres">
      <dgm:prSet presAssocID="{C1965CE3-1BA1-4888-97F8-80FE5D817BFF}" presName="parTx" presStyleLbl="revTx" presStyleIdx="1" presStyleCnt="4">
        <dgm:presLayoutVars>
          <dgm:chMax val="0"/>
          <dgm:chPref val="0"/>
        </dgm:presLayoutVars>
      </dgm:prSet>
      <dgm:spPr/>
    </dgm:pt>
    <dgm:pt modelId="{6CDDAFD4-FFD7-4CFA-8D51-373B10C03D4A}" type="pres">
      <dgm:prSet presAssocID="{48636A45-0EC3-4E56-A3CA-8C32FAEA2BA5}" presName="sibTrans" presStyleCnt="0"/>
      <dgm:spPr/>
    </dgm:pt>
    <dgm:pt modelId="{9099D601-003D-4044-B9FE-3478AF36D245}" type="pres">
      <dgm:prSet presAssocID="{DA6E0293-D26F-4D60-8BA4-CB00C9010ABC}" presName="compNode" presStyleCnt="0"/>
      <dgm:spPr/>
    </dgm:pt>
    <dgm:pt modelId="{16D9FEFB-173C-4BE3-9E38-52A776108CEF}" type="pres">
      <dgm:prSet presAssocID="{DA6E0293-D26F-4D60-8BA4-CB00C9010ABC}" presName="bgRect" presStyleLbl="bgShp" presStyleIdx="2" presStyleCnt="4"/>
      <dgm:spPr/>
    </dgm:pt>
    <dgm:pt modelId="{7364B5FC-1311-4AB9-9E17-9E32B45C1DB3}" type="pres">
      <dgm:prSet presAssocID="{DA6E0293-D26F-4D60-8BA4-CB00C9010AB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57844D03-5B91-4E07-B577-E083B40B2E1A}" type="pres">
      <dgm:prSet presAssocID="{DA6E0293-D26F-4D60-8BA4-CB00C9010ABC}" presName="spaceRect" presStyleCnt="0"/>
      <dgm:spPr/>
    </dgm:pt>
    <dgm:pt modelId="{C7D4DC14-85B0-48A1-8D96-1CCCBE6E3A47}" type="pres">
      <dgm:prSet presAssocID="{DA6E0293-D26F-4D60-8BA4-CB00C9010ABC}" presName="parTx" presStyleLbl="revTx" presStyleIdx="2" presStyleCnt="4">
        <dgm:presLayoutVars>
          <dgm:chMax val="0"/>
          <dgm:chPref val="0"/>
        </dgm:presLayoutVars>
      </dgm:prSet>
      <dgm:spPr/>
    </dgm:pt>
    <dgm:pt modelId="{103846D3-9EFE-42E9-8AFB-6D72B9D615CB}" type="pres">
      <dgm:prSet presAssocID="{53B5F390-9A0C-44D2-BE0D-762289CD34B5}" presName="sibTrans" presStyleCnt="0"/>
      <dgm:spPr/>
    </dgm:pt>
    <dgm:pt modelId="{00361BA5-FFCD-40AD-9D18-8D651FDE47A5}" type="pres">
      <dgm:prSet presAssocID="{62B13EF5-6433-8142-9114-0D9F7BBF73F1}" presName="compNode" presStyleCnt="0"/>
      <dgm:spPr/>
    </dgm:pt>
    <dgm:pt modelId="{06D749D3-0F72-4F29-8441-959B1CFEA5CF}" type="pres">
      <dgm:prSet presAssocID="{62B13EF5-6433-8142-9114-0D9F7BBF73F1}" presName="bgRect" presStyleLbl="bgShp" presStyleIdx="3" presStyleCnt="4"/>
      <dgm:spPr/>
    </dgm:pt>
    <dgm:pt modelId="{42BF4D12-C7BD-4E02-A0B1-D94738D439EA}" type="pres">
      <dgm:prSet presAssocID="{62B13EF5-6433-8142-9114-0D9F7BBF73F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
        </a:ext>
      </dgm:extLst>
    </dgm:pt>
    <dgm:pt modelId="{3CA363B1-14DE-4300-83FB-3CE51211ADB4}" type="pres">
      <dgm:prSet presAssocID="{62B13EF5-6433-8142-9114-0D9F7BBF73F1}" presName="spaceRect" presStyleCnt="0"/>
      <dgm:spPr/>
    </dgm:pt>
    <dgm:pt modelId="{CC2DA062-085C-431E-A9DF-15734525F135}" type="pres">
      <dgm:prSet presAssocID="{62B13EF5-6433-8142-9114-0D9F7BBF73F1}" presName="parTx" presStyleLbl="revTx" presStyleIdx="3" presStyleCnt="4">
        <dgm:presLayoutVars>
          <dgm:chMax val="0"/>
          <dgm:chPref val="0"/>
        </dgm:presLayoutVars>
      </dgm:prSet>
      <dgm:spPr/>
    </dgm:pt>
  </dgm:ptLst>
  <dgm:cxnLst>
    <dgm:cxn modelId="{6D86C405-58A7-D24F-AA48-26623423EE7E}" type="presOf" srcId="{62B13EF5-6433-8142-9114-0D9F7BBF73F1}" destId="{CC2DA062-085C-431E-A9DF-15734525F135}" srcOrd="0" destOrd="0" presId="urn:microsoft.com/office/officeart/2018/2/layout/IconVerticalSolidList"/>
    <dgm:cxn modelId="{6073C523-CDA9-4E45-8B12-A2D13B4AE87E}" type="presOf" srcId="{90F0D205-F503-4F9E-B647-0C28BE1F773E}" destId="{89E83A7B-B9A3-4466-8038-E186FA976786}" srcOrd="0" destOrd="0" presId="urn:microsoft.com/office/officeart/2018/2/layout/IconVerticalSolidList"/>
    <dgm:cxn modelId="{A5FAE158-253C-4F51-AA46-83EA04417716}" srcId="{30E80C68-DF9D-49A9-AE13-2ED85193A1D6}" destId="{90F0D205-F503-4F9E-B647-0C28BE1F773E}" srcOrd="0" destOrd="0" parTransId="{5B054EDF-40FC-4AB5-B3AB-8CD38D023BEA}" sibTransId="{2B7BBFA2-5B27-4171-B4A5-EDB70C22CB17}"/>
    <dgm:cxn modelId="{59D9CD70-C9A7-C648-BC10-3D6EBEB9E590}" type="presOf" srcId="{C1965CE3-1BA1-4888-97F8-80FE5D817BFF}" destId="{C33EDF40-3CD1-405A-AA3E-E8C3E15BFF50}" srcOrd="0" destOrd="0" presId="urn:microsoft.com/office/officeart/2018/2/layout/IconVerticalSolidList"/>
    <dgm:cxn modelId="{84E05C79-8251-40DF-B9BE-7524A23BD656}" srcId="{30E80C68-DF9D-49A9-AE13-2ED85193A1D6}" destId="{C1965CE3-1BA1-4888-97F8-80FE5D817BFF}" srcOrd="1" destOrd="0" parTransId="{88BC7988-28F4-4BB5-A206-35434B2968DE}" sibTransId="{48636A45-0EC3-4E56-A3CA-8C32FAEA2BA5}"/>
    <dgm:cxn modelId="{D3BFBF86-CD6C-4BAC-9349-760E70B87B51}" srcId="{30E80C68-DF9D-49A9-AE13-2ED85193A1D6}" destId="{DA6E0293-D26F-4D60-8BA4-CB00C9010ABC}" srcOrd="2" destOrd="0" parTransId="{ECBE65D1-8E1A-4FEC-B40D-7E06EFC4A861}" sibTransId="{53B5F390-9A0C-44D2-BE0D-762289CD34B5}"/>
    <dgm:cxn modelId="{76D4E78D-5810-EC4E-9C0E-2F09D0856D2E}" srcId="{30E80C68-DF9D-49A9-AE13-2ED85193A1D6}" destId="{62B13EF5-6433-8142-9114-0D9F7BBF73F1}" srcOrd="3" destOrd="0" parTransId="{F3A235D3-4CB5-0C4D-87F1-1D141B3A9903}" sibTransId="{59EDCDF7-27CC-9D40-98BC-F5BCDE925C22}"/>
    <dgm:cxn modelId="{2E79AE94-FEE8-D347-BCFF-AF6FEB23DAB4}" type="presOf" srcId="{DA6E0293-D26F-4D60-8BA4-CB00C9010ABC}" destId="{C7D4DC14-85B0-48A1-8D96-1CCCBE6E3A47}" srcOrd="0" destOrd="0" presId="urn:microsoft.com/office/officeart/2018/2/layout/IconVerticalSolidList"/>
    <dgm:cxn modelId="{A8976DBD-F552-2D4C-9193-127ABB6D02D4}" type="presOf" srcId="{30E80C68-DF9D-49A9-AE13-2ED85193A1D6}" destId="{F59C80B8-20A1-4DBB-B663-47E0CC9ABB2B}" srcOrd="0" destOrd="0" presId="urn:microsoft.com/office/officeart/2018/2/layout/IconVerticalSolidList"/>
    <dgm:cxn modelId="{AE06D60A-DDE0-124B-AE9D-3FDB93C07379}" type="presParOf" srcId="{F59C80B8-20A1-4DBB-B663-47E0CC9ABB2B}" destId="{E2759856-D69E-40F3-AB45-2F4DF82CFC7E}" srcOrd="0" destOrd="0" presId="urn:microsoft.com/office/officeart/2018/2/layout/IconVerticalSolidList"/>
    <dgm:cxn modelId="{B0CFFF1C-27B6-2E44-909F-D67408F63A32}" type="presParOf" srcId="{E2759856-D69E-40F3-AB45-2F4DF82CFC7E}" destId="{79089929-402B-4BAA-9ABD-7AB56B000734}" srcOrd="0" destOrd="0" presId="urn:microsoft.com/office/officeart/2018/2/layout/IconVerticalSolidList"/>
    <dgm:cxn modelId="{1D535D03-D2BE-BA43-814E-E2B1F7CF57FE}" type="presParOf" srcId="{E2759856-D69E-40F3-AB45-2F4DF82CFC7E}" destId="{195208BD-BE32-4231-93D5-5EE7919CA1B3}" srcOrd="1" destOrd="0" presId="urn:microsoft.com/office/officeart/2018/2/layout/IconVerticalSolidList"/>
    <dgm:cxn modelId="{B8772E55-7234-DE4A-9304-79412D497688}" type="presParOf" srcId="{E2759856-D69E-40F3-AB45-2F4DF82CFC7E}" destId="{19172DC7-80F8-4124-AA47-893940850291}" srcOrd="2" destOrd="0" presId="urn:microsoft.com/office/officeart/2018/2/layout/IconVerticalSolidList"/>
    <dgm:cxn modelId="{063673FE-3503-B746-B713-A092C986F58F}" type="presParOf" srcId="{E2759856-D69E-40F3-AB45-2F4DF82CFC7E}" destId="{89E83A7B-B9A3-4466-8038-E186FA976786}" srcOrd="3" destOrd="0" presId="urn:microsoft.com/office/officeart/2018/2/layout/IconVerticalSolidList"/>
    <dgm:cxn modelId="{35522821-8A89-5E40-9E3A-5F335B55C955}" type="presParOf" srcId="{F59C80B8-20A1-4DBB-B663-47E0CC9ABB2B}" destId="{9D4A8982-D620-4BDB-BC7D-37C74CE43E81}" srcOrd="1" destOrd="0" presId="urn:microsoft.com/office/officeart/2018/2/layout/IconVerticalSolidList"/>
    <dgm:cxn modelId="{2E99E0F4-9044-774F-997A-6E5F8A4E1813}" type="presParOf" srcId="{F59C80B8-20A1-4DBB-B663-47E0CC9ABB2B}" destId="{C718E49F-763E-44F3-98C3-031459F17138}" srcOrd="2" destOrd="0" presId="urn:microsoft.com/office/officeart/2018/2/layout/IconVerticalSolidList"/>
    <dgm:cxn modelId="{F31C2576-CAB2-C84C-9E68-F5C304D99A3B}" type="presParOf" srcId="{C718E49F-763E-44F3-98C3-031459F17138}" destId="{DFEF4B2E-1F60-48E9-B54A-88416C84CF7E}" srcOrd="0" destOrd="0" presId="urn:microsoft.com/office/officeart/2018/2/layout/IconVerticalSolidList"/>
    <dgm:cxn modelId="{44BDC86D-1345-9248-AFDF-978F3127248D}" type="presParOf" srcId="{C718E49F-763E-44F3-98C3-031459F17138}" destId="{6794EDBF-0548-4AE1-B6EA-61688B7B4CD6}" srcOrd="1" destOrd="0" presId="urn:microsoft.com/office/officeart/2018/2/layout/IconVerticalSolidList"/>
    <dgm:cxn modelId="{950BA266-2B6C-A043-91C1-99290E43D0E2}" type="presParOf" srcId="{C718E49F-763E-44F3-98C3-031459F17138}" destId="{44782D0A-F80D-4CD8-8AC1-D7B71F1F1657}" srcOrd="2" destOrd="0" presId="urn:microsoft.com/office/officeart/2018/2/layout/IconVerticalSolidList"/>
    <dgm:cxn modelId="{CBFC852C-4461-724F-B4A0-1EF4986BE153}" type="presParOf" srcId="{C718E49F-763E-44F3-98C3-031459F17138}" destId="{C33EDF40-3CD1-405A-AA3E-E8C3E15BFF50}" srcOrd="3" destOrd="0" presId="urn:microsoft.com/office/officeart/2018/2/layout/IconVerticalSolidList"/>
    <dgm:cxn modelId="{3E649BEC-C86F-C547-8F94-85397FF98C05}" type="presParOf" srcId="{F59C80B8-20A1-4DBB-B663-47E0CC9ABB2B}" destId="{6CDDAFD4-FFD7-4CFA-8D51-373B10C03D4A}" srcOrd="3" destOrd="0" presId="urn:microsoft.com/office/officeart/2018/2/layout/IconVerticalSolidList"/>
    <dgm:cxn modelId="{3F693CE9-B303-3B46-90A0-0480AB5BA0D5}" type="presParOf" srcId="{F59C80B8-20A1-4DBB-B663-47E0CC9ABB2B}" destId="{9099D601-003D-4044-B9FE-3478AF36D245}" srcOrd="4" destOrd="0" presId="urn:microsoft.com/office/officeart/2018/2/layout/IconVerticalSolidList"/>
    <dgm:cxn modelId="{D672EE5B-8D1C-5447-8890-A0912A7D4EA2}" type="presParOf" srcId="{9099D601-003D-4044-B9FE-3478AF36D245}" destId="{16D9FEFB-173C-4BE3-9E38-52A776108CEF}" srcOrd="0" destOrd="0" presId="urn:microsoft.com/office/officeart/2018/2/layout/IconVerticalSolidList"/>
    <dgm:cxn modelId="{4C1FCAD3-4A4B-7848-8F8A-B6BB93E530C6}" type="presParOf" srcId="{9099D601-003D-4044-B9FE-3478AF36D245}" destId="{7364B5FC-1311-4AB9-9E17-9E32B45C1DB3}" srcOrd="1" destOrd="0" presId="urn:microsoft.com/office/officeart/2018/2/layout/IconVerticalSolidList"/>
    <dgm:cxn modelId="{45EAC30F-6F0A-8E40-907D-8E2DE288A5C2}" type="presParOf" srcId="{9099D601-003D-4044-B9FE-3478AF36D245}" destId="{57844D03-5B91-4E07-B577-E083B40B2E1A}" srcOrd="2" destOrd="0" presId="urn:microsoft.com/office/officeart/2018/2/layout/IconVerticalSolidList"/>
    <dgm:cxn modelId="{85E90E34-E195-2948-9A58-0009453BB32C}" type="presParOf" srcId="{9099D601-003D-4044-B9FE-3478AF36D245}" destId="{C7D4DC14-85B0-48A1-8D96-1CCCBE6E3A47}" srcOrd="3" destOrd="0" presId="urn:microsoft.com/office/officeart/2018/2/layout/IconVerticalSolidList"/>
    <dgm:cxn modelId="{5E2FEA4A-4FBD-1A46-85FD-929BC0FBC92A}" type="presParOf" srcId="{F59C80B8-20A1-4DBB-B663-47E0CC9ABB2B}" destId="{103846D3-9EFE-42E9-8AFB-6D72B9D615CB}" srcOrd="5" destOrd="0" presId="urn:microsoft.com/office/officeart/2018/2/layout/IconVerticalSolidList"/>
    <dgm:cxn modelId="{4017DD05-1BB1-1846-8685-4172074DA500}" type="presParOf" srcId="{F59C80B8-20A1-4DBB-B663-47E0CC9ABB2B}" destId="{00361BA5-FFCD-40AD-9D18-8D651FDE47A5}" srcOrd="6" destOrd="0" presId="urn:microsoft.com/office/officeart/2018/2/layout/IconVerticalSolidList"/>
    <dgm:cxn modelId="{3344A1A9-CC9C-3D47-8173-501CA76D1CE1}" type="presParOf" srcId="{00361BA5-FFCD-40AD-9D18-8D651FDE47A5}" destId="{06D749D3-0F72-4F29-8441-959B1CFEA5CF}" srcOrd="0" destOrd="0" presId="urn:microsoft.com/office/officeart/2018/2/layout/IconVerticalSolidList"/>
    <dgm:cxn modelId="{97038BED-A32A-B143-8570-DB30437A9D68}" type="presParOf" srcId="{00361BA5-FFCD-40AD-9D18-8D651FDE47A5}" destId="{42BF4D12-C7BD-4E02-A0B1-D94738D439EA}" srcOrd="1" destOrd="0" presId="urn:microsoft.com/office/officeart/2018/2/layout/IconVerticalSolidList"/>
    <dgm:cxn modelId="{2A6032F8-556E-E54B-9EF3-DF39330CAFE1}" type="presParOf" srcId="{00361BA5-FFCD-40AD-9D18-8D651FDE47A5}" destId="{3CA363B1-14DE-4300-83FB-3CE51211ADB4}" srcOrd="2" destOrd="0" presId="urn:microsoft.com/office/officeart/2018/2/layout/IconVerticalSolidList"/>
    <dgm:cxn modelId="{9AC011B5-2FA7-054D-AC2A-4904C6D4B164}" type="presParOf" srcId="{00361BA5-FFCD-40AD-9D18-8D651FDE47A5}" destId="{CC2DA062-085C-431E-A9DF-15734525F13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22D3BC6-8088-4BEB-A524-45BE36F2896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3154409-80FD-4111-815E-7E33732C6A2E}">
      <dgm:prSet/>
      <dgm:spPr/>
      <dgm:t>
        <a:bodyPr/>
        <a:lstStyle/>
        <a:p>
          <a:r>
            <a:rPr lang="en-US"/>
            <a:t>Just as you can embed if-else within each other as nested structures.</a:t>
          </a:r>
        </a:p>
      </dgm:t>
    </dgm:pt>
    <dgm:pt modelId="{D63AC4CF-75BA-4787-9B23-01493BBBA254}" type="parTrans" cxnId="{120529E6-131D-4B81-B9CF-CE00EAFEF592}">
      <dgm:prSet/>
      <dgm:spPr/>
      <dgm:t>
        <a:bodyPr/>
        <a:lstStyle/>
        <a:p>
          <a:endParaRPr lang="en-US"/>
        </a:p>
      </dgm:t>
    </dgm:pt>
    <dgm:pt modelId="{5B763088-D00C-41F1-BAC2-3423F80962F7}" type="sibTrans" cxnId="{120529E6-131D-4B81-B9CF-CE00EAFEF592}">
      <dgm:prSet/>
      <dgm:spPr/>
      <dgm:t>
        <a:bodyPr/>
        <a:lstStyle/>
        <a:p>
          <a:endParaRPr lang="en-US"/>
        </a:p>
      </dgm:t>
    </dgm:pt>
    <dgm:pt modelId="{7646C97A-BE45-440E-A6CF-6C55357FA60A}">
      <dgm:prSet/>
      <dgm:spPr/>
      <dgm:t>
        <a:bodyPr/>
        <a:lstStyle/>
        <a:p>
          <a:r>
            <a:rPr lang="en-US"/>
            <a:t>The same can also be done for loops</a:t>
          </a:r>
        </a:p>
      </dgm:t>
    </dgm:pt>
    <dgm:pt modelId="{A181A570-28E3-4092-A12B-BB2E4A3D0E05}" type="parTrans" cxnId="{18D2E416-3897-41F4-BEE7-3ECBDD5078D2}">
      <dgm:prSet/>
      <dgm:spPr/>
      <dgm:t>
        <a:bodyPr/>
        <a:lstStyle/>
        <a:p>
          <a:endParaRPr lang="en-US"/>
        </a:p>
      </dgm:t>
    </dgm:pt>
    <dgm:pt modelId="{19A5DD97-D8FD-4D83-A8A0-7F2089D62922}" type="sibTrans" cxnId="{18D2E416-3897-41F4-BEE7-3ECBDD5078D2}">
      <dgm:prSet/>
      <dgm:spPr/>
      <dgm:t>
        <a:bodyPr/>
        <a:lstStyle/>
        <a:p>
          <a:endParaRPr lang="en-US"/>
        </a:p>
      </dgm:t>
    </dgm:pt>
    <dgm:pt modelId="{6313C199-BB9F-4A75-BCA9-86B1B89338FD}" type="pres">
      <dgm:prSet presAssocID="{C22D3BC6-8088-4BEB-A524-45BE36F28965}" presName="root" presStyleCnt="0">
        <dgm:presLayoutVars>
          <dgm:dir/>
          <dgm:resizeHandles val="exact"/>
        </dgm:presLayoutVars>
      </dgm:prSet>
      <dgm:spPr/>
    </dgm:pt>
    <dgm:pt modelId="{68A88595-FD14-4CC5-9DFB-344F8DCFD6B0}" type="pres">
      <dgm:prSet presAssocID="{53154409-80FD-4111-815E-7E33732C6A2E}" presName="compNode" presStyleCnt="0"/>
      <dgm:spPr/>
    </dgm:pt>
    <dgm:pt modelId="{56ED1D26-5263-422B-8BDE-6DBB0341B244}" type="pres">
      <dgm:prSet presAssocID="{53154409-80FD-4111-815E-7E33732C6A2E}" presName="bgRect" presStyleLbl="bgShp" presStyleIdx="0" presStyleCnt="2"/>
      <dgm:spPr/>
    </dgm:pt>
    <dgm:pt modelId="{9F5EAFF1-DCD6-48BE-82D5-13B5C5972D44}" type="pres">
      <dgm:prSet presAssocID="{53154409-80FD-4111-815E-7E33732C6A2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16B02542-8014-4F39-9088-B4EFD7F49FC5}" type="pres">
      <dgm:prSet presAssocID="{53154409-80FD-4111-815E-7E33732C6A2E}" presName="spaceRect" presStyleCnt="0"/>
      <dgm:spPr/>
    </dgm:pt>
    <dgm:pt modelId="{246C27DC-3973-4874-8304-BB04EFE7D2F3}" type="pres">
      <dgm:prSet presAssocID="{53154409-80FD-4111-815E-7E33732C6A2E}" presName="parTx" presStyleLbl="revTx" presStyleIdx="0" presStyleCnt="2">
        <dgm:presLayoutVars>
          <dgm:chMax val="0"/>
          <dgm:chPref val="0"/>
        </dgm:presLayoutVars>
      </dgm:prSet>
      <dgm:spPr/>
    </dgm:pt>
    <dgm:pt modelId="{9F424D6E-162A-4EAE-8220-065D8769B3B6}" type="pres">
      <dgm:prSet presAssocID="{5B763088-D00C-41F1-BAC2-3423F80962F7}" presName="sibTrans" presStyleCnt="0"/>
      <dgm:spPr/>
    </dgm:pt>
    <dgm:pt modelId="{C219092E-398D-4198-9C8F-D4EC39C5A68D}" type="pres">
      <dgm:prSet presAssocID="{7646C97A-BE45-440E-A6CF-6C55357FA60A}" presName="compNode" presStyleCnt="0"/>
      <dgm:spPr/>
    </dgm:pt>
    <dgm:pt modelId="{4FAE049B-FB88-43FB-8092-C13F44FB2ABA}" type="pres">
      <dgm:prSet presAssocID="{7646C97A-BE45-440E-A6CF-6C55357FA60A}" presName="bgRect" presStyleLbl="bgShp" presStyleIdx="1" presStyleCnt="2"/>
      <dgm:spPr/>
    </dgm:pt>
    <dgm:pt modelId="{749BEC16-E9D0-47FF-806A-CE4622F78234}" type="pres">
      <dgm:prSet presAssocID="{7646C97A-BE45-440E-A6CF-6C55357FA60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U-turn with tail"/>
        </a:ext>
      </dgm:extLst>
    </dgm:pt>
    <dgm:pt modelId="{5CCCF48E-C56A-4A7B-A34A-A44C21B0B159}" type="pres">
      <dgm:prSet presAssocID="{7646C97A-BE45-440E-A6CF-6C55357FA60A}" presName="spaceRect" presStyleCnt="0"/>
      <dgm:spPr/>
    </dgm:pt>
    <dgm:pt modelId="{EA39E449-D413-4DF8-A81B-917A897805AE}" type="pres">
      <dgm:prSet presAssocID="{7646C97A-BE45-440E-A6CF-6C55357FA60A}" presName="parTx" presStyleLbl="revTx" presStyleIdx="1" presStyleCnt="2">
        <dgm:presLayoutVars>
          <dgm:chMax val="0"/>
          <dgm:chPref val="0"/>
        </dgm:presLayoutVars>
      </dgm:prSet>
      <dgm:spPr/>
    </dgm:pt>
  </dgm:ptLst>
  <dgm:cxnLst>
    <dgm:cxn modelId="{18D2E416-3897-41F4-BEE7-3ECBDD5078D2}" srcId="{C22D3BC6-8088-4BEB-A524-45BE36F28965}" destId="{7646C97A-BE45-440E-A6CF-6C55357FA60A}" srcOrd="1" destOrd="0" parTransId="{A181A570-28E3-4092-A12B-BB2E4A3D0E05}" sibTransId="{19A5DD97-D8FD-4D83-A8A0-7F2089D62922}"/>
    <dgm:cxn modelId="{3DA82630-DF64-4CAC-93EE-94B5726E6EC0}" type="presOf" srcId="{53154409-80FD-4111-815E-7E33732C6A2E}" destId="{246C27DC-3973-4874-8304-BB04EFE7D2F3}" srcOrd="0" destOrd="0" presId="urn:microsoft.com/office/officeart/2018/2/layout/IconVerticalSolidList"/>
    <dgm:cxn modelId="{0199F058-EB35-473D-91E1-F7DEBF5FD48D}" type="presOf" srcId="{7646C97A-BE45-440E-A6CF-6C55357FA60A}" destId="{EA39E449-D413-4DF8-A81B-917A897805AE}" srcOrd="0" destOrd="0" presId="urn:microsoft.com/office/officeart/2018/2/layout/IconVerticalSolidList"/>
    <dgm:cxn modelId="{49E61BB4-3282-4D01-99B4-625F7AF13279}" type="presOf" srcId="{C22D3BC6-8088-4BEB-A524-45BE36F28965}" destId="{6313C199-BB9F-4A75-BCA9-86B1B89338FD}" srcOrd="0" destOrd="0" presId="urn:microsoft.com/office/officeart/2018/2/layout/IconVerticalSolidList"/>
    <dgm:cxn modelId="{120529E6-131D-4B81-B9CF-CE00EAFEF592}" srcId="{C22D3BC6-8088-4BEB-A524-45BE36F28965}" destId="{53154409-80FD-4111-815E-7E33732C6A2E}" srcOrd="0" destOrd="0" parTransId="{D63AC4CF-75BA-4787-9B23-01493BBBA254}" sibTransId="{5B763088-D00C-41F1-BAC2-3423F80962F7}"/>
    <dgm:cxn modelId="{D985614C-7212-4F18-9D89-01F418DCF1CF}" type="presParOf" srcId="{6313C199-BB9F-4A75-BCA9-86B1B89338FD}" destId="{68A88595-FD14-4CC5-9DFB-344F8DCFD6B0}" srcOrd="0" destOrd="0" presId="urn:microsoft.com/office/officeart/2018/2/layout/IconVerticalSolidList"/>
    <dgm:cxn modelId="{954063D8-E7DD-4AD0-945A-4DD06E91B4C7}" type="presParOf" srcId="{68A88595-FD14-4CC5-9DFB-344F8DCFD6B0}" destId="{56ED1D26-5263-422B-8BDE-6DBB0341B244}" srcOrd="0" destOrd="0" presId="urn:microsoft.com/office/officeart/2018/2/layout/IconVerticalSolidList"/>
    <dgm:cxn modelId="{CBA037C3-5E95-44CB-9722-261C11543B17}" type="presParOf" srcId="{68A88595-FD14-4CC5-9DFB-344F8DCFD6B0}" destId="{9F5EAFF1-DCD6-48BE-82D5-13B5C5972D44}" srcOrd="1" destOrd="0" presId="urn:microsoft.com/office/officeart/2018/2/layout/IconVerticalSolidList"/>
    <dgm:cxn modelId="{0C22BC74-7FD7-4622-BEB9-A120D136E1DE}" type="presParOf" srcId="{68A88595-FD14-4CC5-9DFB-344F8DCFD6B0}" destId="{16B02542-8014-4F39-9088-B4EFD7F49FC5}" srcOrd="2" destOrd="0" presId="urn:microsoft.com/office/officeart/2018/2/layout/IconVerticalSolidList"/>
    <dgm:cxn modelId="{411E1FFD-A315-4687-A19A-444E52C6C777}" type="presParOf" srcId="{68A88595-FD14-4CC5-9DFB-344F8DCFD6B0}" destId="{246C27DC-3973-4874-8304-BB04EFE7D2F3}" srcOrd="3" destOrd="0" presId="urn:microsoft.com/office/officeart/2018/2/layout/IconVerticalSolidList"/>
    <dgm:cxn modelId="{42DCA13F-1D12-4760-9CF7-519ACAD7A960}" type="presParOf" srcId="{6313C199-BB9F-4A75-BCA9-86B1B89338FD}" destId="{9F424D6E-162A-4EAE-8220-065D8769B3B6}" srcOrd="1" destOrd="0" presId="urn:microsoft.com/office/officeart/2018/2/layout/IconVerticalSolidList"/>
    <dgm:cxn modelId="{A95992F5-E8EF-488D-8758-6460DCD3A7EB}" type="presParOf" srcId="{6313C199-BB9F-4A75-BCA9-86B1B89338FD}" destId="{C219092E-398D-4198-9C8F-D4EC39C5A68D}" srcOrd="2" destOrd="0" presId="urn:microsoft.com/office/officeart/2018/2/layout/IconVerticalSolidList"/>
    <dgm:cxn modelId="{F93AB343-7184-4DC2-AADF-5C2D8F796708}" type="presParOf" srcId="{C219092E-398D-4198-9C8F-D4EC39C5A68D}" destId="{4FAE049B-FB88-43FB-8092-C13F44FB2ABA}" srcOrd="0" destOrd="0" presId="urn:microsoft.com/office/officeart/2018/2/layout/IconVerticalSolidList"/>
    <dgm:cxn modelId="{DA9676BB-8E5E-422D-916A-04278964702A}" type="presParOf" srcId="{C219092E-398D-4198-9C8F-D4EC39C5A68D}" destId="{749BEC16-E9D0-47FF-806A-CE4622F78234}" srcOrd="1" destOrd="0" presId="urn:microsoft.com/office/officeart/2018/2/layout/IconVerticalSolidList"/>
    <dgm:cxn modelId="{B98E245D-8C03-4916-8714-00B3D8729CF0}" type="presParOf" srcId="{C219092E-398D-4198-9C8F-D4EC39C5A68D}" destId="{5CCCF48E-C56A-4A7B-A34A-A44C21B0B159}" srcOrd="2" destOrd="0" presId="urn:microsoft.com/office/officeart/2018/2/layout/IconVerticalSolidList"/>
    <dgm:cxn modelId="{6BF05EA0-3AF8-4919-8083-D86EF982A04E}" type="presParOf" srcId="{C219092E-398D-4198-9C8F-D4EC39C5A68D}" destId="{EA39E449-D413-4DF8-A81B-917A897805A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484830B-2AD5-459A-9B8C-8F0BFA3200A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64D6A950-AEAC-482F-BBB7-FA61E515EFF3}">
      <dgm:prSet/>
      <dgm:spPr/>
      <dgm:t>
        <a:bodyPr/>
        <a:lstStyle/>
        <a:p>
          <a:r>
            <a:rPr lang="en-SG" b="1" dirty="0"/>
            <a:t>Given:</a:t>
          </a:r>
          <a:r>
            <a:rPr lang="en-SG" dirty="0"/>
            <a:t> Two positive integers a and b (a&lt;b&lt;10000).</a:t>
          </a:r>
          <a:endParaRPr lang="en-US" dirty="0"/>
        </a:p>
      </dgm:t>
    </dgm:pt>
    <dgm:pt modelId="{9F23D6D4-7EB1-4DBC-B228-51BA822C0126}" type="parTrans" cxnId="{CF56830B-27D2-40B1-A7ED-AC42AF502126}">
      <dgm:prSet/>
      <dgm:spPr/>
      <dgm:t>
        <a:bodyPr/>
        <a:lstStyle/>
        <a:p>
          <a:endParaRPr lang="en-US"/>
        </a:p>
      </dgm:t>
    </dgm:pt>
    <dgm:pt modelId="{2476FE05-BDAE-43F0-B299-09E15F0FE5AB}" type="sibTrans" cxnId="{CF56830B-27D2-40B1-A7ED-AC42AF502126}">
      <dgm:prSet/>
      <dgm:spPr/>
      <dgm:t>
        <a:bodyPr/>
        <a:lstStyle/>
        <a:p>
          <a:endParaRPr lang="en-US"/>
        </a:p>
      </dgm:t>
    </dgm:pt>
    <dgm:pt modelId="{D1AD103E-FF70-4268-A58B-AFEB11414A47}">
      <dgm:prSet/>
      <dgm:spPr/>
      <dgm:t>
        <a:bodyPr/>
        <a:lstStyle/>
        <a:p>
          <a:r>
            <a:rPr lang="en-SG" b="1" dirty="0"/>
            <a:t>Return:</a:t>
          </a:r>
          <a:r>
            <a:rPr lang="en-SG" dirty="0"/>
            <a:t> The sum of all odd integers from a through b, inclusively.</a:t>
          </a:r>
          <a:endParaRPr lang="en-US" dirty="0"/>
        </a:p>
      </dgm:t>
    </dgm:pt>
    <dgm:pt modelId="{E3DB5BC5-80D5-4971-B8DC-DC5352E832C1}" type="parTrans" cxnId="{16063129-DBB6-40EF-ABCB-F0993150653E}">
      <dgm:prSet/>
      <dgm:spPr/>
      <dgm:t>
        <a:bodyPr/>
        <a:lstStyle/>
        <a:p>
          <a:endParaRPr lang="en-US"/>
        </a:p>
      </dgm:t>
    </dgm:pt>
    <dgm:pt modelId="{0C9168F1-94F1-4F4F-80AB-AD060CB646A2}" type="sibTrans" cxnId="{16063129-DBB6-40EF-ABCB-F0993150653E}">
      <dgm:prSet/>
      <dgm:spPr/>
      <dgm:t>
        <a:bodyPr/>
        <a:lstStyle/>
        <a:p>
          <a:endParaRPr lang="en-US"/>
        </a:p>
      </dgm:t>
    </dgm:pt>
    <dgm:pt modelId="{C4F1E182-54DE-3146-876A-732A5F5449AB}" type="pres">
      <dgm:prSet presAssocID="{5484830B-2AD5-459A-9B8C-8F0BFA3200AD}" presName="linear" presStyleCnt="0">
        <dgm:presLayoutVars>
          <dgm:animLvl val="lvl"/>
          <dgm:resizeHandles val="exact"/>
        </dgm:presLayoutVars>
      </dgm:prSet>
      <dgm:spPr/>
    </dgm:pt>
    <dgm:pt modelId="{2A30AB1F-A96F-6A43-90B7-A36657D53EBD}" type="pres">
      <dgm:prSet presAssocID="{64D6A950-AEAC-482F-BBB7-FA61E515EFF3}" presName="parentText" presStyleLbl="node1" presStyleIdx="0" presStyleCnt="2">
        <dgm:presLayoutVars>
          <dgm:chMax val="0"/>
          <dgm:bulletEnabled val="1"/>
        </dgm:presLayoutVars>
      </dgm:prSet>
      <dgm:spPr/>
    </dgm:pt>
    <dgm:pt modelId="{F855C92E-BC10-9D42-BB42-BB3A52337967}" type="pres">
      <dgm:prSet presAssocID="{2476FE05-BDAE-43F0-B299-09E15F0FE5AB}" presName="spacer" presStyleCnt="0"/>
      <dgm:spPr/>
    </dgm:pt>
    <dgm:pt modelId="{5FDC6266-FDA1-384C-B299-919A248E27E2}" type="pres">
      <dgm:prSet presAssocID="{D1AD103E-FF70-4268-A58B-AFEB11414A47}" presName="parentText" presStyleLbl="node1" presStyleIdx="1" presStyleCnt="2">
        <dgm:presLayoutVars>
          <dgm:chMax val="0"/>
          <dgm:bulletEnabled val="1"/>
        </dgm:presLayoutVars>
      </dgm:prSet>
      <dgm:spPr/>
    </dgm:pt>
  </dgm:ptLst>
  <dgm:cxnLst>
    <dgm:cxn modelId="{CF56830B-27D2-40B1-A7ED-AC42AF502126}" srcId="{5484830B-2AD5-459A-9B8C-8F0BFA3200AD}" destId="{64D6A950-AEAC-482F-BBB7-FA61E515EFF3}" srcOrd="0" destOrd="0" parTransId="{9F23D6D4-7EB1-4DBC-B228-51BA822C0126}" sibTransId="{2476FE05-BDAE-43F0-B299-09E15F0FE5AB}"/>
    <dgm:cxn modelId="{16063129-DBB6-40EF-ABCB-F0993150653E}" srcId="{5484830B-2AD5-459A-9B8C-8F0BFA3200AD}" destId="{D1AD103E-FF70-4268-A58B-AFEB11414A47}" srcOrd="1" destOrd="0" parTransId="{E3DB5BC5-80D5-4971-B8DC-DC5352E832C1}" sibTransId="{0C9168F1-94F1-4F4F-80AB-AD060CB646A2}"/>
    <dgm:cxn modelId="{2B4B6BCF-AB66-3341-B8DA-6CEC4655055A}" type="presOf" srcId="{5484830B-2AD5-459A-9B8C-8F0BFA3200AD}" destId="{C4F1E182-54DE-3146-876A-732A5F5449AB}" srcOrd="0" destOrd="0" presId="urn:microsoft.com/office/officeart/2005/8/layout/vList2"/>
    <dgm:cxn modelId="{90A5FBE5-AA44-5341-A314-B7B149BB5570}" type="presOf" srcId="{64D6A950-AEAC-482F-BBB7-FA61E515EFF3}" destId="{2A30AB1F-A96F-6A43-90B7-A36657D53EBD}" srcOrd="0" destOrd="0" presId="urn:microsoft.com/office/officeart/2005/8/layout/vList2"/>
    <dgm:cxn modelId="{2970BCEB-E835-A34F-B1A1-C4E1813665C5}" type="presOf" srcId="{D1AD103E-FF70-4268-A58B-AFEB11414A47}" destId="{5FDC6266-FDA1-384C-B299-919A248E27E2}" srcOrd="0" destOrd="0" presId="urn:microsoft.com/office/officeart/2005/8/layout/vList2"/>
    <dgm:cxn modelId="{6FF900C5-A03B-0343-B715-A0982F5B22F2}" type="presParOf" srcId="{C4F1E182-54DE-3146-876A-732A5F5449AB}" destId="{2A30AB1F-A96F-6A43-90B7-A36657D53EBD}" srcOrd="0" destOrd="0" presId="urn:microsoft.com/office/officeart/2005/8/layout/vList2"/>
    <dgm:cxn modelId="{5DFC9DD9-DC27-3044-9E78-129C95411A4B}" type="presParOf" srcId="{C4F1E182-54DE-3146-876A-732A5F5449AB}" destId="{F855C92E-BC10-9D42-BB42-BB3A52337967}" srcOrd="1" destOrd="0" presId="urn:microsoft.com/office/officeart/2005/8/layout/vList2"/>
    <dgm:cxn modelId="{9A1471B3-FAC7-444F-B195-E1C086A85DA9}" type="presParOf" srcId="{C4F1E182-54DE-3146-876A-732A5F5449AB}" destId="{5FDC6266-FDA1-384C-B299-919A248E27E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42068-56D0-4CDF-AACD-B90552529772}">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B7CEA4-F946-475A-BAB7-45EF58A381DD}">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DECA95-AECD-4CB5-87B0-9301F3F6236C}">
      <dsp:nvSpPr>
        <dsp:cNvPr id="0" name=""/>
        <dsp:cNvSpPr/>
      </dsp:nvSpPr>
      <dsp:spPr>
        <a:xfrm>
          <a:off x="2039300" y="956381"/>
          <a:ext cx="2931121"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977900">
            <a:lnSpc>
              <a:spcPct val="100000"/>
            </a:lnSpc>
            <a:spcBef>
              <a:spcPct val="0"/>
            </a:spcBef>
            <a:spcAft>
              <a:spcPct val="35000"/>
            </a:spcAft>
            <a:buNone/>
          </a:pPr>
          <a:r>
            <a:rPr lang="en-US" sz="2200" kern="1200"/>
            <a:t>Loops allow us to repeat a block of code many times over</a:t>
          </a:r>
        </a:p>
      </dsp:txBody>
      <dsp:txXfrm>
        <a:off x="2039300" y="956381"/>
        <a:ext cx="2931121" cy="1765627"/>
      </dsp:txXfrm>
    </dsp:sp>
    <dsp:sp modelId="{1EE4DF16-2B64-48EA-8B9D-38549A124E75}">
      <dsp:nvSpPr>
        <dsp:cNvPr id="0" name=""/>
        <dsp:cNvSpPr/>
      </dsp:nvSpPr>
      <dsp:spPr>
        <a:xfrm>
          <a:off x="4970421" y="956381"/>
          <a:ext cx="1543182"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533400">
            <a:lnSpc>
              <a:spcPct val="100000"/>
            </a:lnSpc>
            <a:spcBef>
              <a:spcPct val="0"/>
            </a:spcBef>
            <a:spcAft>
              <a:spcPct val="35000"/>
            </a:spcAft>
            <a:buNone/>
          </a:pPr>
          <a:r>
            <a:rPr lang="en-US" sz="1200" kern="1200"/>
            <a:t>Until some condition is met</a:t>
          </a:r>
        </a:p>
        <a:p>
          <a:pPr marL="0" lvl="0" indent="0" algn="l" defTabSz="533400">
            <a:lnSpc>
              <a:spcPct val="100000"/>
            </a:lnSpc>
            <a:spcBef>
              <a:spcPct val="0"/>
            </a:spcBef>
            <a:spcAft>
              <a:spcPct val="35000"/>
            </a:spcAft>
            <a:buNone/>
          </a:pPr>
          <a:r>
            <a:rPr lang="en-US" sz="1200" kern="1200"/>
            <a:t>Otherwise… will run for eternity or until the computer crashes</a:t>
          </a:r>
        </a:p>
      </dsp:txBody>
      <dsp:txXfrm>
        <a:off x="4970421" y="956381"/>
        <a:ext cx="1543182" cy="1765627"/>
      </dsp:txXfrm>
    </dsp:sp>
    <dsp:sp modelId="{0E0B9478-20B8-48CF-897D-29D3CFBC6A71}">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A44EC6-1C46-4A49-97F2-0DAAD527B1C6}">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E387E8-8083-45C5-9599-7519C1A74CB6}">
      <dsp:nvSpPr>
        <dsp:cNvPr id="0" name=""/>
        <dsp:cNvSpPr/>
      </dsp:nvSpPr>
      <dsp:spPr>
        <a:xfrm>
          <a:off x="2039300" y="3163416"/>
          <a:ext cx="2931121"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977900">
            <a:lnSpc>
              <a:spcPct val="100000"/>
            </a:lnSpc>
            <a:spcBef>
              <a:spcPct val="0"/>
            </a:spcBef>
            <a:spcAft>
              <a:spcPct val="35000"/>
            </a:spcAft>
            <a:buNone/>
          </a:pPr>
          <a:r>
            <a:rPr lang="en-US" sz="2200" kern="1200"/>
            <a:t>Most common control statements</a:t>
          </a:r>
        </a:p>
      </dsp:txBody>
      <dsp:txXfrm>
        <a:off x="2039300" y="3163416"/>
        <a:ext cx="2931121" cy="1765627"/>
      </dsp:txXfrm>
    </dsp:sp>
    <dsp:sp modelId="{8DEEA956-F59A-453B-95BC-805C9828387D}">
      <dsp:nvSpPr>
        <dsp:cNvPr id="0" name=""/>
        <dsp:cNvSpPr/>
      </dsp:nvSpPr>
      <dsp:spPr>
        <a:xfrm>
          <a:off x="4970421" y="3163416"/>
          <a:ext cx="1543182"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533400">
            <a:lnSpc>
              <a:spcPct val="100000"/>
            </a:lnSpc>
            <a:spcBef>
              <a:spcPct val="0"/>
            </a:spcBef>
            <a:spcAft>
              <a:spcPct val="35000"/>
            </a:spcAft>
            <a:buNone/>
          </a:pPr>
          <a:r>
            <a:rPr lang="en-US" sz="1200" b="1" kern="1200"/>
            <a:t>For loops</a:t>
          </a:r>
        </a:p>
        <a:p>
          <a:pPr marL="0" lvl="0" indent="0" algn="l" defTabSz="533400">
            <a:lnSpc>
              <a:spcPct val="100000"/>
            </a:lnSpc>
            <a:spcBef>
              <a:spcPct val="0"/>
            </a:spcBef>
            <a:spcAft>
              <a:spcPct val="35000"/>
            </a:spcAft>
            <a:buNone/>
          </a:pPr>
          <a:r>
            <a:rPr lang="en-US" sz="1200" b="1" kern="1200"/>
            <a:t>While loops</a:t>
          </a:r>
        </a:p>
      </dsp:txBody>
      <dsp:txXfrm>
        <a:off x="4970421" y="3163416"/>
        <a:ext cx="1543182" cy="17656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FCB7EB-688C-4FA9-9F77-8BAACD3700BF}">
      <dsp:nvSpPr>
        <dsp:cNvPr id="0" name=""/>
        <dsp:cNvSpPr/>
      </dsp:nvSpPr>
      <dsp:spPr>
        <a:xfrm>
          <a:off x="0" y="2284"/>
          <a:ext cx="6263640" cy="115791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D411E7-E676-484C-9932-CD38C6DD5E31}">
      <dsp:nvSpPr>
        <dsp:cNvPr id="0" name=""/>
        <dsp:cNvSpPr/>
      </dsp:nvSpPr>
      <dsp:spPr>
        <a:xfrm>
          <a:off x="350270" y="262816"/>
          <a:ext cx="636855" cy="636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0EC02E-A8C1-4EF8-8B6D-D46CCEFD5490}">
      <dsp:nvSpPr>
        <dsp:cNvPr id="0" name=""/>
        <dsp:cNvSpPr/>
      </dsp:nvSpPr>
      <dsp:spPr>
        <a:xfrm>
          <a:off x="1337397" y="22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a:t>Consider the following problem: I want to add the following numbers from 1, 2, 3, 4, …10.</a:t>
          </a:r>
        </a:p>
      </dsp:txBody>
      <dsp:txXfrm>
        <a:off x="1337397" y="2284"/>
        <a:ext cx="4926242" cy="1157919"/>
      </dsp:txXfrm>
    </dsp:sp>
    <dsp:sp modelId="{4B1628ED-AF35-41EF-981E-D5271C808E32}">
      <dsp:nvSpPr>
        <dsp:cNvPr id="0" name=""/>
        <dsp:cNvSpPr/>
      </dsp:nvSpPr>
      <dsp:spPr>
        <a:xfrm>
          <a:off x="0" y="1449684"/>
          <a:ext cx="6263640" cy="115791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ABDD7A-BC6E-49FB-BEC8-B01A64B04013}">
      <dsp:nvSpPr>
        <dsp:cNvPr id="0" name=""/>
        <dsp:cNvSpPr/>
      </dsp:nvSpPr>
      <dsp:spPr>
        <a:xfrm>
          <a:off x="350270" y="1710216"/>
          <a:ext cx="636855" cy="636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66E4F3-EDF6-4F47-8333-AD1F6035F0CE}">
      <dsp:nvSpPr>
        <dsp:cNvPr id="0" name=""/>
        <dsp:cNvSpPr/>
      </dsp:nvSpPr>
      <dsp:spPr>
        <a:xfrm>
          <a:off x="1337397" y="14496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a:t>One way of doing this is to manually write 1 + 2 + … + 10</a:t>
          </a:r>
        </a:p>
      </dsp:txBody>
      <dsp:txXfrm>
        <a:off x="1337397" y="1449684"/>
        <a:ext cx="4926242" cy="1157919"/>
      </dsp:txXfrm>
    </dsp:sp>
    <dsp:sp modelId="{F27C382F-9B01-4E87-8AFE-B8FC3E948E6C}">
      <dsp:nvSpPr>
        <dsp:cNvPr id="0" name=""/>
        <dsp:cNvSpPr/>
      </dsp:nvSpPr>
      <dsp:spPr>
        <a:xfrm>
          <a:off x="0" y="2897083"/>
          <a:ext cx="6263640" cy="115791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55502B-9D6F-4334-948C-AE884CE6DB2F}">
      <dsp:nvSpPr>
        <dsp:cNvPr id="0" name=""/>
        <dsp:cNvSpPr/>
      </dsp:nvSpPr>
      <dsp:spPr>
        <a:xfrm>
          <a:off x="350270" y="3157615"/>
          <a:ext cx="636855" cy="6368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6E045B-4C98-4250-AF7B-76CE699FC631}">
      <dsp:nvSpPr>
        <dsp:cNvPr id="0" name=""/>
        <dsp:cNvSpPr/>
      </dsp:nvSpPr>
      <dsp:spPr>
        <a:xfrm>
          <a:off x="1337397" y="28970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a:t>But what if I want to add from 1 to 100? This would be very inefficient</a:t>
          </a:r>
        </a:p>
      </dsp:txBody>
      <dsp:txXfrm>
        <a:off x="1337397" y="2897083"/>
        <a:ext cx="4926242" cy="1157919"/>
      </dsp:txXfrm>
    </dsp:sp>
    <dsp:sp modelId="{2F9C23CB-EEDC-46EC-AE2E-344EB4F83321}">
      <dsp:nvSpPr>
        <dsp:cNvPr id="0" name=""/>
        <dsp:cNvSpPr/>
      </dsp:nvSpPr>
      <dsp:spPr>
        <a:xfrm>
          <a:off x="0" y="4344483"/>
          <a:ext cx="6263640" cy="115791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F4A20A-AEA3-4797-B796-8711DBF59442}">
      <dsp:nvSpPr>
        <dsp:cNvPr id="0" name=""/>
        <dsp:cNvSpPr/>
      </dsp:nvSpPr>
      <dsp:spPr>
        <a:xfrm>
          <a:off x="350270" y="4605015"/>
          <a:ext cx="636855" cy="6368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F7A4EA-42A0-4F12-AC5E-E504969BCFAE}">
      <dsp:nvSpPr>
        <dsp:cNvPr id="0" name=""/>
        <dsp:cNvSpPr/>
      </dsp:nvSpPr>
      <dsp:spPr>
        <a:xfrm>
          <a:off x="1337397" y="43444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a:t>One elegant solution to resolve this “verbose” issue is to write a loop</a:t>
          </a:r>
        </a:p>
      </dsp:txBody>
      <dsp:txXfrm>
        <a:off x="1337397" y="4344483"/>
        <a:ext cx="4926242" cy="11579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D44D4-E05D-4A5E-87C2-7D0CBF5150CA}">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E7B93D-AFEE-4E86-8219-62D118176A85}">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C68CDA-BDE6-4E9F-92F5-664325363CF4}">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a:t>Iteration --- t</a:t>
          </a:r>
          <a:r>
            <a:rPr lang="en-SG" sz="2500" kern="1200"/>
            <a:t>he repetition of a process</a:t>
          </a:r>
          <a:endParaRPr lang="en-US" sz="2500" kern="1200"/>
        </a:p>
      </dsp:txBody>
      <dsp:txXfrm>
        <a:off x="1941716" y="718"/>
        <a:ext cx="4571887" cy="1681139"/>
      </dsp:txXfrm>
    </dsp:sp>
    <dsp:sp modelId="{FDAFA8B3-AB68-46F8-9B1F-35A0B6448275}">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240077-4FFE-4124-BE2C-E27AB7824DEE}">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FE6183-AD6C-4F0D-9AB5-AE34B3E5DB2B}">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SG" sz="2500" kern="1200"/>
            <a:t>Achieved via the computational process of “looping”</a:t>
          </a:r>
          <a:endParaRPr lang="en-US" sz="2500" kern="1200"/>
        </a:p>
      </dsp:txBody>
      <dsp:txXfrm>
        <a:off x="1941716" y="2102143"/>
        <a:ext cx="4571887" cy="1681139"/>
      </dsp:txXfrm>
    </dsp:sp>
    <dsp:sp modelId="{E7987578-141A-40ED-9438-586A2F3DB4EF}">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1242AE-1095-48B2-B138-BF34BECDDD36}">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AF5ED5-AA4F-4128-A42E-E30A1CDC66B4}">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GB" sz="2500" kern="1200"/>
            <a:t>To handle the automation of repetitive tasks</a:t>
          </a:r>
        </a:p>
      </dsp:txBody>
      <dsp:txXfrm>
        <a:off x="1941716" y="4203567"/>
        <a:ext cx="4571887" cy="16811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AAC682-535E-C54F-9842-B73FE6853008}">
      <dsp:nvSpPr>
        <dsp:cNvPr id="0" name=""/>
        <dsp:cNvSpPr/>
      </dsp:nvSpPr>
      <dsp:spPr>
        <a:xfrm>
          <a:off x="1302720" y="2715"/>
          <a:ext cx="5210883" cy="1406697"/>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106" tIns="357301" rIns="101106" bIns="357301" numCol="1" spcCol="1270" anchor="ctr" anchorCtr="0">
          <a:noAutofit/>
        </a:bodyPr>
        <a:lstStyle/>
        <a:p>
          <a:pPr marL="0" lvl="0" indent="0" algn="l" defTabSz="977900">
            <a:lnSpc>
              <a:spcPct val="100000"/>
            </a:lnSpc>
            <a:spcBef>
              <a:spcPct val="0"/>
            </a:spcBef>
            <a:spcAft>
              <a:spcPct val="35000"/>
            </a:spcAft>
            <a:buNone/>
          </a:pPr>
          <a:r>
            <a:rPr lang="en-US" sz="2200" kern="1200"/>
            <a:t>Initialize (set up a control variable that controls the loop)</a:t>
          </a:r>
        </a:p>
      </dsp:txBody>
      <dsp:txXfrm>
        <a:off x="1302720" y="2715"/>
        <a:ext cx="5210883" cy="1406697"/>
      </dsp:txXfrm>
    </dsp:sp>
    <dsp:sp modelId="{E18F73C7-1F11-B847-AA07-0D408349A10B}">
      <dsp:nvSpPr>
        <dsp:cNvPr id="0" name=""/>
        <dsp:cNvSpPr/>
      </dsp:nvSpPr>
      <dsp:spPr>
        <a:xfrm>
          <a:off x="0" y="2715"/>
          <a:ext cx="1302720" cy="140669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36" tIns="138950" rIns="68936" bIns="138950" numCol="1" spcCol="1270" anchor="ctr" anchorCtr="0">
          <a:noAutofit/>
        </a:bodyPr>
        <a:lstStyle/>
        <a:p>
          <a:pPr marL="0" lvl="0" indent="0" algn="ctr" defTabSz="1200150">
            <a:lnSpc>
              <a:spcPct val="100000"/>
            </a:lnSpc>
            <a:spcBef>
              <a:spcPct val="0"/>
            </a:spcBef>
            <a:spcAft>
              <a:spcPct val="35000"/>
            </a:spcAft>
            <a:buNone/>
          </a:pPr>
          <a:r>
            <a:rPr lang="en-US" sz="2700" kern="1200"/>
            <a:t>Initialize</a:t>
          </a:r>
        </a:p>
      </dsp:txBody>
      <dsp:txXfrm>
        <a:off x="0" y="2715"/>
        <a:ext cx="1302720" cy="1406697"/>
      </dsp:txXfrm>
    </dsp:sp>
    <dsp:sp modelId="{8CE6D64E-D814-A94A-9C7D-D354491268E9}">
      <dsp:nvSpPr>
        <dsp:cNvPr id="0" name=""/>
        <dsp:cNvSpPr/>
      </dsp:nvSpPr>
      <dsp:spPr>
        <a:xfrm>
          <a:off x="1302720" y="1493814"/>
          <a:ext cx="5210883" cy="1406697"/>
        </a:xfrm>
        <a:prstGeom prst="rect">
          <a:avLst/>
        </a:prstGeom>
        <a:solidFill>
          <a:schemeClr val="accent5">
            <a:tint val="40000"/>
            <a:alpha val="90000"/>
            <a:hueOff val="-2246587"/>
            <a:satOff val="-7611"/>
            <a:lumOff val="-976"/>
            <a:alphaOff val="0"/>
          </a:schemeClr>
        </a:solidFill>
        <a:ln w="12700" cap="flat" cmpd="sng" algn="ctr">
          <a:solidFill>
            <a:schemeClr val="accent5">
              <a:tint val="40000"/>
              <a:alpha val="90000"/>
              <a:hueOff val="-2246587"/>
              <a:satOff val="-7611"/>
              <a:lumOff val="-9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106" tIns="357301" rIns="101106" bIns="357301" numCol="1" spcCol="1270" anchor="ctr" anchorCtr="0">
          <a:noAutofit/>
        </a:bodyPr>
        <a:lstStyle/>
        <a:p>
          <a:pPr marL="0" lvl="0" indent="0" algn="l" defTabSz="977900">
            <a:lnSpc>
              <a:spcPct val="100000"/>
            </a:lnSpc>
            <a:spcBef>
              <a:spcPct val="0"/>
            </a:spcBef>
            <a:spcAft>
              <a:spcPct val="35000"/>
            </a:spcAft>
            <a:buNone/>
          </a:pPr>
          <a:r>
            <a:rPr lang="en-US" sz="2200" kern="1200"/>
            <a:t>Test (do we continue running the loop?)</a:t>
          </a:r>
        </a:p>
      </dsp:txBody>
      <dsp:txXfrm>
        <a:off x="1302720" y="1493814"/>
        <a:ext cx="5210883" cy="1406697"/>
      </dsp:txXfrm>
    </dsp:sp>
    <dsp:sp modelId="{30B18E63-B600-614A-9602-AB263E2FBDFF}">
      <dsp:nvSpPr>
        <dsp:cNvPr id="0" name=""/>
        <dsp:cNvSpPr/>
      </dsp:nvSpPr>
      <dsp:spPr>
        <a:xfrm>
          <a:off x="0" y="1493814"/>
          <a:ext cx="1302720" cy="1406697"/>
        </a:xfrm>
        <a:prstGeom prst="rect">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36" tIns="138950" rIns="68936" bIns="138950" numCol="1" spcCol="1270" anchor="ctr" anchorCtr="0">
          <a:noAutofit/>
        </a:bodyPr>
        <a:lstStyle/>
        <a:p>
          <a:pPr marL="0" lvl="0" indent="0" algn="ctr" defTabSz="1200150">
            <a:lnSpc>
              <a:spcPct val="100000"/>
            </a:lnSpc>
            <a:spcBef>
              <a:spcPct val="0"/>
            </a:spcBef>
            <a:spcAft>
              <a:spcPct val="35000"/>
            </a:spcAft>
            <a:buNone/>
          </a:pPr>
          <a:r>
            <a:rPr lang="en-US" sz="2700" kern="1200"/>
            <a:t>Test</a:t>
          </a:r>
        </a:p>
      </dsp:txBody>
      <dsp:txXfrm>
        <a:off x="0" y="1493814"/>
        <a:ext cx="1302720" cy="1406697"/>
      </dsp:txXfrm>
    </dsp:sp>
    <dsp:sp modelId="{20937AFE-DE3E-3248-8F37-C5818560B13C}">
      <dsp:nvSpPr>
        <dsp:cNvPr id="0" name=""/>
        <dsp:cNvSpPr/>
      </dsp:nvSpPr>
      <dsp:spPr>
        <a:xfrm>
          <a:off x="1302720" y="2984913"/>
          <a:ext cx="5210883" cy="1406697"/>
        </a:xfrm>
        <a:prstGeom prst="rect">
          <a:avLst/>
        </a:prstGeom>
        <a:solidFill>
          <a:schemeClr val="accent5">
            <a:tint val="40000"/>
            <a:alpha val="90000"/>
            <a:hueOff val="-4493175"/>
            <a:satOff val="-15221"/>
            <a:lumOff val="-1952"/>
            <a:alphaOff val="0"/>
          </a:schemeClr>
        </a:solidFill>
        <a:ln w="12700" cap="flat" cmpd="sng" algn="ctr">
          <a:solidFill>
            <a:schemeClr val="accent5">
              <a:tint val="40000"/>
              <a:alpha val="90000"/>
              <a:hueOff val="-4493175"/>
              <a:satOff val="-15221"/>
              <a:lumOff val="-19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106" tIns="357301" rIns="101106" bIns="357301" numCol="1" spcCol="1270" anchor="ctr" anchorCtr="0">
          <a:noAutofit/>
        </a:bodyPr>
        <a:lstStyle/>
        <a:p>
          <a:pPr marL="0" lvl="0" indent="0" algn="l" defTabSz="977900">
            <a:lnSpc>
              <a:spcPct val="100000"/>
            </a:lnSpc>
            <a:spcBef>
              <a:spcPct val="0"/>
            </a:spcBef>
            <a:spcAft>
              <a:spcPct val="35000"/>
            </a:spcAft>
            <a:buNone/>
          </a:pPr>
          <a:r>
            <a:rPr lang="en-US" sz="2200" kern="1200"/>
            <a:t>Loop body (part that needs to be repeated)</a:t>
          </a:r>
        </a:p>
      </dsp:txBody>
      <dsp:txXfrm>
        <a:off x="1302720" y="2984913"/>
        <a:ext cx="5210883" cy="1406697"/>
      </dsp:txXfrm>
    </dsp:sp>
    <dsp:sp modelId="{C6072D1E-55F6-1845-A732-1095D6202B8F}">
      <dsp:nvSpPr>
        <dsp:cNvPr id="0" name=""/>
        <dsp:cNvSpPr/>
      </dsp:nvSpPr>
      <dsp:spPr>
        <a:xfrm>
          <a:off x="0" y="2984913"/>
          <a:ext cx="1302720" cy="1406697"/>
        </a:xfrm>
        <a:prstGeom prst="rect">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36" tIns="138950" rIns="68936" bIns="138950" numCol="1" spcCol="1270" anchor="ctr" anchorCtr="0">
          <a:noAutofit/>
        </a:bodyPr>
        <a:lstStyle/>
        <a:p>
          <a:pPr marL="0" lvl="0" indent="0" algn="ctr" defTabSz="1200150">
            <a:lnSpc>
              <a:spcPct val="100000"/>
            </a:lnSpc>
            <a:spcBef>
              <a:spcPct val="0"/>
            </a:spcBef>
            <a:spcAft>
              <a:spcPct val="35000"/>
            </a:spcAft>
            <a:buNone/>
          </a:pPr>
          <a:r>
            <a:rPr lang="en-US" sz="2700" kern="1200"/>
            <a:t>Loop</a:t>
          </a:r>
        </a:p>
      </dsp:txBody>
      <dsp:txXfrm>
        <a:off x="0" y="2984913"/>
        <a:ext cx="1302720" cy="1406697"/>
      </dsp:txXfrm>
    </dsp:sp>
    <dsp:sp modelId="{A8299D38-10C3-114D-BDE5-1C48D1A8EDF0}">
      <dsp:nvSpPr>
        <dsp:cNvPr id="0" name=""/>
        <dsp:cNvSpPr/>
      </dsp:nvSpPr>
      <dsp:spPr>
        <a:xfrm>
          <a:off x="1302720" y="4476013"/>
          <a:ext cx="5210883" cy="1406697"/>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106" tIns="357301" rIns="101106" bIns="357301" numCol="1" spcCol="1270" anchor="ctr" anchorCtr="0">
          <a:noAutofit/>
        </a:bodyPr>
        <a:lstStyle/>
        <a:p>
          <a:pPr marL="0" lvl="0" indent="0" algn="l" defTabSz="977900">
            <a:lnSpc>
              <a:spcPct val="100000"/>
            </a:lnSpc>
            <a:spcBef>
              <a:spcPct val="0"/>
            </a:spcBef>
            <a:spcAft>
              <a:spcPct val="35000"/>
            </a:spcAft>
            <a:buNone/>
          </a:pPr>
          <a:r>
            <a:rPr lang="en-US" sz="2200" kern="1200"/>
            <a:t>Update (update the control variable)</a:t>
          </a:r>
        </a:p>
      </dsp:txBody>
      <dsp:txXfrm>
        <a:off x="1302720" y="4476013"/>
        <a:ext cx="5210883" cy="1406697"/>
      </dsp:txXfrm>
    </dsp:sp>
    <dsp:sp modelId="{D4BFBD1B-F64A-6348-96F9-033093C96922}">
      <dsp:nvSpPr>
        <dsp:cNvPr id="0" name=""/>
        <dsp:cNvSpPr/>
      </dsp:nvSpPr>
      <dsp:spPr>
        <a:xfrm>
          <a:off x="0" y="4476013"/>
          <a:ext cx="1302720" cy="1406697"/>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36" tIns="138950" rIns="68936" bIns="138950" numCol="1" spcCol="1270" anchor="ctr" anchorCtr="0">
          <a:noAutofit/>
        </a:bodyPr>
        <a:lstStyle/>
        <a:p>
          <a:pPr marL="0" lvl="0" indent="0" algn="ctr" defTabSz="1200150">
            <a:lnSpc>
              <a:spcPct val="100000"/>
            </a:lnSpc>
            <a:spcBef>
              <a:spcPct val="0"/>
            </a:spcBef>
            <a:spcAft>
              <a:spcPct val="35000"/>
            </a:spcAft>
            <a:buNone/>
          </a:pPr>
          <a:r>
            <a:rPr lang="en-US" sz="2700" kern="1200"/>
            <a:t>Update</a:t>
          </a:r>
        </a:p>
      </dsp:txBody>
      <dsp:txXfrm>
        <a:off x="0" y="4476013"/>
        <a:ext cx="1302720" cy="14066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89929-402B-4BAA-9ABD-7AB56B000734}">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5208BD-BE32-4231-93D5-5EE7919CA1B3}">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E83A7B-B9A3-4466-8038-E186FA976786}">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89000">
            <a:lnSpc>
              <a:spcPct val="100000"/>
            </a:lnSpc>
            <a:spcBef>
              <a:spcPct val="0"/>
            </a:spcBef>
            <a:spcAft>
              <a:spcPct val="35000"/>
            </a:spcAft>
            <a:buNone/>
          </a:pPr>
          <a:r>
            <a:rPr lang="en-US" sz="2000" b="1" kern="1200"/>
            <a:t>break</a:t>
          </a:r>
          <a:r>
            <a:rPr lang="en-US" sz="2000" kern="1200"/>
            <a:t> - </a:t>
          </a:r>
          <a:r>
            <a:rPr lang="en-SG" sz="2000" kern="1200"/>
            <a:t>A branching function that terminates the existing structure</a:t>
          </a:r>
          <a:endParaRPr lang="en-US" sz="2000" kern="1200"/>
        </a:p>
      </dsp:txBody>
      <dsp:txXfrm>
        <a:off x="1429899" y="2442"/>
        <a:ext cx="5083704" cy="1238008"/>
      </dsp:txXfrm>
    </dsp:sp>
    <dsp:sp modelId="{DFEF4B2E-1F60-48E9-B54A-88416C84CF7E}">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94EDBF-0548-4AE1-B6EA-61688B7B4CD6}">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3EDF40-3CD1-405A-AA3E-E8C3E15BFF50}">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89000">
            <a:lnSpc>
              <a:spcPct val="100000"/>
            </a:lnSpc>
            <a:spcBef>
              <a:spcPct val="0"/>
            </a:spcBef>
            <a:spcAft>
              <a:spcPct val="35000"/>
            </a:spcAft>
            <a:buNone/>
          </a:pPr>
          <a:r>
            <a:rPr lang="en-US" sz="2000" b="1" kern="1200"/>
            <a:t>continue</a:t>
          </a:r>
          <a:r>
            <a:rPr lang="en-US" sz="2000" kern="1200"/>
            <a:t> - </a:t>
          </a:r>
          <a:r>
            <a:rPr lang="en-SG" sz="2000" kern="1200"/>
            <a:t>A branching function that causes a loop to stop its current iteration and begin the next one.</a:t>
          </a:r>
          <a:endParaRPr lang="en-US" sz="2000" kern="1200"/>
        </a:p>
      </dsp:txBody>
      <dsp:txXfrm>
        <a:off x="1429899" y="1549953"/>
        <a:ext cx="5083704" cy="1238008"/>
      </dsp:txXfrm>
    </dsp:sp>
    <dsp:sp modelId="{16D9FEFB-173C-4BE3-9E38-52A776108CEF}">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64B5FC-1311-4AB9-9E17-9E32B45C1DB3}">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D4DC14-85B0-48A1-8D96-1CCCBE6E3A47}">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89000">
            <a:lnSpc>
              <a:spcPct val="100000"/>
            </a:lnSpc>
            <a:spcBef>
              <a:spcPct val="0"/>
            </a:spcBef>
            <a:spcAft>
              <a:spcPct val="35000"/>
            </a:spcAft>
            <a:buNone/>
          </a:pPr>
          <a:r>
            <a:rPr lang="en-SG" sz="2000" b="1" kern="1200"/>
            <a:t>exit</a:t>
          </a:r>
          <a:r>
            <a:rPr lang="en-SG" sz="2000" kern="1200"/>
            <a:t> - A predefined function used to prematurely stop a program and return to the operating system</a:t>
          </a:r>
          <a:endParaRPr lang="en-US" sz="2000" kern="1200"/>
        </a:p>
      </dsp:txBody>
      <dsp:txXfrm>
        <a:off x="1429899" y="3097464"/>
        <a:ext cx="5083704" cy="1238008"/>
      </dsp:txXfrm>
    </dsp:sp>
    <dsp:sp modelId="{06D749D3-0F72-4F29-8441-959B1CFEA5CF}">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BF4D12-C7BD-4E02-A0B1-D94738D439EA}">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2DA062-085C-431E-A9DF-15734525F135}">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89000">
            <a:lnSpc>
              <a:spcPct val="100000"/>
            </a:lnSpc>
            <a:spcBef>
              <a:spcPct val="0"/>
            </a:spcBef>
            <a:spcAft>
              <a:spcPct val="35000"/>
            </a:spcAft>
            <a:buNone/>
          </a:pPr>
          <a:r>
            <a:rPr lang="en-GB" sz="2000" b="1" kern="1200"/>
            <a:t>pass</a:t>
          </a:r>
          <a:r>
            <a:rPr lang="en-GB" sz="2000" kern="1200"/>
            <a:t> – Tells Python to ignore “empty” code blocks</a:t>
          </a:r>
        </a:p>
      </dsp:txBody>
      <dsp:txXfrm>
        <a:off x="1429899" y="4644974"/>
        <a:ext cx="5083704" cy="12380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D1D26-5263-422B-8BDE-6DBB0341B244}">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5EAFF1-DCD6-48BE-82D5-13B5C5972D44}">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6C27DC-3973-4874-8304-BB04EFE7D2F3}">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US" sz="2500" kern="1200"/>
            <a:t>Just as you can embed if-else within each other as nested structures.</a:t>
          </a:r>
        </a:p>
      </dsp:txBody>
      <dsp:txXfrm>
        <a:off x="2039300" y="956381"/>
        <a:ext cx="4474303" cy="1765627"/>
      </dsp:txXfrm>
    </dsp:sp>
    <dsp:sp modelId="{4FAE049B-FB88-43FB-8092-C13F44FB2ABA}">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9BEC16-E9D0-47FF-806A-CE4622F78234}">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39E449-D413-4DF8-A81B-917A897805AE}">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US" sz="2500" kern="1200"/>
            <a:t>The same can also be done for loops</a:t>
          </a:r>
        </a:p>
      </dsp:txBody>
      <dsp:txXfrm>
        <a:off x="2039300" y="3163416"/>
        <a:ext cx="4474303" cy="176562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30AB1F-A96F-6A43-90B7-A36657D53EBD}">
      <dsp:nvSpPr>
        <dsp:cNvPr id="0" name=""/>
        <dsp:cNvSpPr/>
      </dsp:nvSpPr>
      <dsp:spPr>
        <a:xfrm>
          <a:off x="0" y="481004"/>
          <a:ext cx="7240043" cy="240544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SG" sz="4300" b="1" kern="1200" dirty="0"/>
            <a:t>Given:</a:t>
          </a:r>
          <a:r>
            <a:rPr lang="en-SG" sz="4300" kern="1200" dirty="0"/>
            <a:t> Two positive integers a and b (a&lt;b&lt;10000).</a:t>
          </a:r>
          <a:endParaRPr lang="en-US" sz="4300" kern="1200" dirty="0"/>
        </a:p>
      </dsp:txBody>
      <dsp:txXfrm>
        <a:off x="117424" y="598428"/>
        <a:ext cx="7005195" cy="2170598"/>
      </dsp:txXfrm>
    </dsp:sp>
    <dsp:sp modelId="{5FDC6266-FDA1-384C-B299-919A248E27E2}">
      <dsp:nvSpPr>
        <dsp:cNvPr id="0" name=""/>
        <dsp:cNvSpPr/>
      </dsp:nvSpPr>
      <dsp:spPr>
        <a:xfrm>
          <a:off x="0" y="3010291"/>
          <a:ext cx="7240043" cy="240544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SG" sz="4300" b="1" kern="1200" dirty="0"/>
            <a:t>Return:</a:t>
          </a:r>
          <a:r>
            <a:rPr lang="en-SG" sz="4300" kern="1200" dirty="0"/>
            <a:t> The sum of all odd integers from a through b, inclusively.</a:t>
          </a:r>
          <a:endParaRPr lang="en-US" sz="4300" kern="1200" dirty="0"/>
        </a:p>
      </dsp:txBody>
      <dsp:txXfrm>
        <a:off x="117424" y="3127715"/>
        <a:ext cx="7005195" cy="217059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359B4F-9EDD-4842-99B7-7BB574FF99ED}" type="datetimeFigureOut">
              <a:rPr lang="en-US" smtClean="0"/>
              <a:t>2/16/20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C6503D-97CF-E342-8BC3-09D177F85745}" type="slidenum">
              <a:rPr lang="en-US" smtClean="0"/>
              <a:t>‹#›</a:t>
            </a:fld>
            <a:endParaRPr lang="en-US"/>
          </a:p>
        </p:txBody>
      </p:sp>
    </p:spTree>
    <p:extLst>
      <p:ext uri="{BB962C8B-B14F-4D97-AF65-F5344CB8AC3E}">
        <p14:creationId xmlns:p14="http://schemas.microsoft.com/office/powerpoint/2010/main" val="345149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AE6020-B3D7-42E8-8FAF-C7B8602C401C}" type="slidenum">
              <a:rPr lang="en-SG" smtClean="0"/>
              <a:t>3</a:t>
            </a:fld>
            <a:endParaRPr lang="en-SG"/>
          </a:p>
        </p:txBody>
      </p:sp>
    </p:spTree>
    <p:extLst>
      <p:ext uri="{BB962C8B-B14F-4D97-AF65-F5344CB8AC3E}">
        <p14:creationId xmlns:p14="http://schemas.microsoft.com/office/powerpoint/2010/main" val="1430687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After the </a:t>
            </a:r>
            <a:r>
              <a:rPr lang="en-US" dirty="0" err="1">
                <a:solidFill>
                  <a:srgbClr val="FF0000"/>
                </a:solidFill>
              </a:rPr>
              <a:t>b</a:t>
            </a:r>
            <a:r>
              <a:rPr lang="en-US" baseline="30000" dirty="0" err="1">
                <a:solidFill>
                  <a:srgbClr val="FF0000"/>
                </a:solidFill>
              </a:rPr>
              <a:t>th</a:t>
            </a:r>
            <a:r>
              <a:rPr lang="en-US" dirty="0">
                <a:solidFill>
                  <a:srgbClr val="FF0000"/>
                </a:solidFill>
              </a:rPr>
              <a:t> round, the program will terminate</a:t>
            </a:r>
          </a:p>
          <a:p>
            <a:endParaRPr lang="en-GB" altLang="x-none" dirty="0"/>
          </a:p>
          <a:p>
            <a:r>
              <a:rPr lang="en-GB" altLang="x-none" dirty="0"/>
              <a:t>Ask the student</a:t>
            </a:r>
            <a:r>
              <a:rPr lang="en-GB" altLang="x-none" baseline="0" dirty="0"/>
              <a:t> what does &lt;- mean? (this is assignment the value of a to j). If a smaller than b? if a is bigger than b, what happens?</a:t>
            </a:r>
          </a:p>
          <a:p>
            <a:r>
              <a:rPr lang="en-GB" altLang="x-none" baseline="0" dirty="0"/>
              <a:t>What does j &lt;- j + 1 mean? Is j always smaller than b? is j always bigger than a? what happens if j is bigger than b?</a:t>
            </a:r>
            <a:endParaRPr lang="en-GB" altLang="x-none" dirty="0"/>
          </a:p>
          <a:p>
            <a:endParaRPr lang="en-US" dirty="0"/>
          </a:p>
        </p:txBody>
      </p:sp>
      <p:sp>
        <p:nvSpPr>
          <p:cNvPr id="4" name="Slide Number Placeholder 3"/>
          <p:cNvSpPr>
            <a:spLocks noGrp="1"/>
          </p:cNvSpPr>
          <p:nvPr>
            <p:ph type="sldNum" sz="quarter" idx="5"/>
          </p:nvPr>
        </p:nvSpPr>
        <p:spPr/>
        <p:txBody>
          <a:bodyPr/>
          <a:lstStyle/>
          <a:p>
            <a:fld id="{82CC98EA-D9A0-564A-83B5-21F360EC12EE}" type="slidenum">
              <a:rPr lang="en-US" smtClean="0"/>
              <a:t>10</a:t>
            </a:fld>
            <a:endParaRPr lang="en-US"/>
          </a:p>
        </p:txBody>
      </p:sp>
    </p:spTree>
    <p:extLst>
      <p:ext uri="{BB962C8B-B14F-4D97-AF65-F5344CB8AC3E}">
        <p14:creationId xmlns:p14="http://schemas.microsoft.com/office/powerpoint/2010/main" val="689548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condition ever evaluate to false in the statement above?</a:t>
            </a:r>
          </a:p>
          <a:p>
            <a:endParaRPr lang="en-US" dirty="0"/>
          </a:p>
        </p:txBody>
      </p:sp>
      <p:sp>
        <p:nvSpPr>
          <p:cNvPr id="4" name="Slide Number Placeholder 3"/>
          <p:cNvSpPr>
            <a:spLocks noGrp="1"/>
          </p:cNvSpPr>
          <p:nvPr>
            <p:ph type="sldNum" sz="quarter" idx="5"/>
          </p:nvPr>
        </p:nvSpPr>
        <p:spPr/>
        <p:txBody>
          <a:bodyPr/>
          <a:lstStyle/>
          <a:p>
            <a:fld id="{82CC98EA-D9A0-564A-83B5-21F360EC12EE}" type="slidenum">
              <a:rPr lang="en-US" smtClean="0"/>
              <a:t>14</a:t>
            </a:fld>
            <a:endParaRPr lang="en-US"/>
          </a:p>
        </p:txBody>
      </p:sp>
    </p:spTree>
    <p:extLst>
      <p:ext uri="{BB962C8B-B14F-4D97-AF65-F5344CB8AC3E}">
        <p14:creationId xmlns:p14="http://schemas.microsoft.com/office/powerpoint/2010/main" val="3776127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 </a:t>
            </a:r>
            <a:r>
              <a:rPr lang="en-SG" sz="1200" b="0" i="0" kern="1200" dirty="0">
                <a:solidFill>
                  <a:schemeClr val="tx1"/>
                </a:solidFill>
                <a:effectLst/>
                <a:latin typeface="+mn-lt"/>
                <a:ea typeface="+mn-ea"/>
                <a:cs typeface="+mn-cs"/>
              </a:rPr>
              <a:t>Exit the loop when x is "banana":</a:t>
            </a:r>
          </a:p>
          <a:p>
            <a:br>
              <a:rPr lang="en-SG" dirty="0"/>
            </a:br>
            <a:r>
              <a:rPr lang="en-SG" dirty="0"/>
              <a:t>In 2, </a:t>
            </a:r>
            <a:r>
              <a:rPr lang="en-SG" sz="1200" b="0" i="0" kern="1200" dirty="0">
                <a:solidFill>
                  <a:schemeClr val="tx1"/>
                </a:solidFill>
                <a:effectLst/>
                <a:latin typeface="+mn-lt"/>
                <a:ea typeface="+mn-ea"/>
                <a:cs typeface="+mn-cs"/>
              </a:rPr>
              <a:t>Exit the loop when </a:t>
            </a:r>
            <a:r>
              <a:rPr lang="en-SG" dirty="0"/>
              <a:t>x</a:t>
            </a:r>
            <a:r>
              <a:rPr lang="en-SG" sz="1200" b="0" i="0" kern="1200" dirty="0">
                <a:solidFill>
                  <a:schemeClr val="tx1"/>
                </a:solidFill>
                <a:effectLst/>
                <a:latin typeface="+mn-lt"/>
                <a:ea typeface="+mn-ea"/>
                <a:cs typeface="+mn-cs"/>
              </a:rPr>
              <a:t> is "banana", but this time the break comes before the print:</a:t>
            </a:r>
            <a:endParaRPr lang="en-US" dirty="0"/>
          </a:p>
        </p:txBody>
      </p:sp>
      <p:sp>
        <p:nvSpPr>
          <p:cNvPr id="4" name="Slide Number Placeholder 3"/>
          <p:cNvSpPr>
            <a:spLocks noGrp="1"/>
          </p:cNvSpPr>
          <p:nvPr>
            <p:ph type="sldNum" sz="quarter" idx="5"/>
          </p:nvPr>
        </p:nvSpPr>
        <p:spPr/>
        <p:txBody>
          <a:bodyPr/>
          <a:lstStyle/>
          <a:p>
            <a:fld id="{02C6503D-97CF-E342-8BC3-09D177F85745}" type="slidenum">
              <a:rPr lang="en-US" smtClean="0"/>
              <a:t>19</a:t>
            </a:fld>
            <a:endParaRPr lang="en-US"/>
          </a:p>
        </p:txBody>
      </p:sp>
    </p:spTree>
    <p:extLst>
      <p:ext uri="{BB962C8B-B14F-4D97-AF65-F5344CB8AC3E}">
        <p14:creationId xmlns:p14="http://schemas.microsoft.com/office/powerpoint/2010/main" val="3293612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 </a:t>
            </a:r>
            <a:r>
              <a:rPr lang="en-SG" sz="1200" b="0" i="0" kern="1200" dirty="0">
                <a:solidFill>
                  <a:schemeClr val="tx1"/>
                </a:solidFill>
                <a:effectLst/>
                <a:latin typeface="+mn-lt"/>
                <a:ea typeface="+mn-ea"/>
                <a:cs typeface="+mn-cs"/>
              </a:rPr>
              <a:t>Exit the loop when x is "banana":</a:t>
            </a:r>
          </a:p>
          <a:p>
            <a:br>
              <a:rPr lang="en-SG" dirty="0"/>
            </a:br>
            <a:r>
              <a:rPr lang="en-SG" dirty="0"/>
              <a:t>In 2, </a:t>
            </a:r>
            <a:r>
              <a:rPr lang="en-SG" sz="1200" b="0" i="0" kern="1200" dirty="0">
                <a:solidFill>
                  <a:schemeClr val="tx1"/>
                </a:solidFill>
                <a:effectLst/>
                <a:latin typeface="+mn-lt"/>
                <a:ea typeface="+mn-ea"/>
                <a:cs typeface="+mn-cs"/>
              </a:rPr>
              <a:t>Exit the loop when </a:t>
            </a:r>
            <a:r>
              <a:rPr lang="en-SG" dirty="0"/>
              <a:t>x</a:t>
            </a:r>
            <a:r>
              <a:rPr lang="en-SG" sz="1200" b="0" i="0" kern="1200" dirty="0">
                <a:solidFill>
                  <a:schemeClr val="tx1"/>
                </a:solidFill>
                <a:effectLst/>
                <a:latin typeface="+mn-lt"/>
                <a:ea typeface="+mn-ea"/>
                <a:cs typeface="+mn-cs"/>
              </a:rPr>
              <a:t> is "banana", but this time the break comes before the print:</a:t>
            </a:r>
            <a:endParaRPr lang="en-US" dirty="0"/>
          </a:p>
        </p:txBody>
      </p:sp>
      <p:sp>
        <p:nvSpPr>
          <p:cNvPr id="4" name="Slide Number Placeholder 3"/>
          <p:cNvSpPr>
            <a:spLocks noGrp="1"/>
          </p:cNvSpPr>
          <p:nvPr>
            <p:ph type="sldNum" sz="quarter" idx="5"/>
          </p:nvPr>
        </p:nvSpPr>
        <p:spPr/>
        <p:txBody>
          <a:bodyPr/>
          <a:lstStyle/>
          <a:p>
            <a:fld id="{02C6503D-97CF-E342-8BC3-09D177F85745}" type="slidenum">
              <a:rPr lang="en-US" smtClean="0"/>
              <a:t>20</a:t>
            </a:fld>
            <a:endParaRPr lang="en-US"/>
          </a:p>
        </p:txBody>
      </p:sp>
    </p:spTree>
    <p:extLst>
      <p:ext uri="{BB962C8B-B14F-4D97-AF65-F5344CB8AC3E}">
        <p14:creationId xmlns:p14="http://schemas.microsoft.com/office/powerpoint/2010/main" val="3449293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 </a:t>
            </a:r>
            <a:r>
              <a:rPr lang="en-SG" sz="1200" b="0" i="0" kern="1200" dirty="0">
                <a:solidFill>
                  <a:schemeClr val="tx1"/>
                </a:solidFill>
                <a:effectLst/>
                <a:latin typeface="+mn-lt"/>
                <a:ea typeface="+mn-ea"/>
                <a:cs typeface="+mn-cs"/>
              </a:rPr>
              <a:t>Exit the loop when x is "banana":</a:t>
            </a:r>
          </a:p>
          <a:p>
            <a:br>
              <a:rPr lang="en-SG" dirty="0"/>
            </a:br>
            <a:r>
              <a:rPr lang="en-SG" dirty="0"/>
              <a:t>In 2, </a:t>
            </a:r>
            <a:r>
              <a:rPr lang="en-SG" sz="1200" b="0" i="0" kern="1200" dirty="0">
                <a:solidFill>
                  <a:schemeClr val="tx1"/>
                </a:solidFill>
                <a:effectLst/>
                <a:latin typeface="+mn-lt"/>
                <a:ea typeface="+mn-ea"/>
                <a:cs typeface="+mn-cs"/>
              </a:rPr>
              <a:t>Exit the loop when </a:t>
            </a:r>
            <a:r>
              <a:rPr lang="en-SG" dirty="0"/>
              <a:t>x</a:t>
            </a:r>
            <a:r>
              <a:rPr lang="en-SG" sz="1200" b="0" i="0" kern="1200" dirty="0">
                <a:solidFill>
                  <a:schemeClr val="tx1"/>
                </a:solidFill>
                <a:effectLst/>
                <a:latin typeface="+mn-lt"/>
                <a:ea typeface="+mn-ea"/>
                <a:cs typeface="+mn-cs"/>
              </a:rPr>
              <a:t> is "banana", but this time the break comes before the print:</a:t>
            </a:r>
            <a:endParaRPr lang="en-US" dirty="0"/>
          </a:p>
        </p:txBody>
      </p:sp>
      <p:sp>
        <p:nvSpPr>
          <p:cNvPr id="4" name="Slide Number Placeholder 3"/>
          <p:cNvSpPr>
            <a:spLocks noGrp="1"/>
          </p:cNvSpPr>
          <p:nvPr>
            <p:ph type="sldNum" sz="quarter" idx="5"/>
          </p:nvPr>
        </p:nvSpPr>
        <p:spPr/>
        <p:txBody>
          <a:bodyPr/>
          <a:lstStyle/>
          <a:p>
            <a:fld id="{02C6503D-97CF-E342-8BC3-09D177F85745}" type="slidenum">
              <a:rPr lang="en-US" smtClean="0"/>
              <a:t>21</a:t>
            </a:fld>
            <a:endParaRPr lang="en-US"/>
          </a:p>
        </p:txBody>
      </p:sp>
    </p:spTree>
    <p:extLst>
      <p:ext uri="{BB962C8B-B14F-4D97-AF65-F5344CB8AC3E}">
        <p14:creationId xmlns:p14="http://schemas.microsoft.com/office/powerpoint/2010/main" val="559391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C6503D-97CF-E342-8BC3-09D177F85745}" type="slidenum">
              <a:rPr lang="en-US" smtClean="0"/>
              <a:t>25</a:t>
            </a:fld>
            <a:endParaRPr lang="en-US"/>
          </a:p>
        </p:txBody>
      </p:sp>
    </p:spTree>
    <p:extLst>
      <p:ext uri="{BB962C8B-B14F-4D97-AF65-F5344CB8AC3E}">
        <p14:creationId xmlns:p14="http://schemas.microsoft.com/office/powerpoint/2010/main" val="219568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use </a:t>
            </a:r>
            <a:r>
              <a:rPr lang="en-SG" dirty="0"/>
              <a:t>a % 2 == 1</a:t>
            </a:r>
            <a:r>
              <a:rPr lang="en-SG" sz="1200" b="0" i="0" kern="1200" dirty="0">
                <a:solidFill>
                  <a:schemeClr val="tx1"/>
                </a:solidFill>
                <a:effectLst/>
                <a:latin typeface="+mn-lt"/>
                <a:ea typeface="+mn-ea"/>
                <a:cs typeface="+mn-cs"/>
              </a:rPr>
              <a:t> to test if a is odd.</a:t>
            </a:r>
            <a:endParaRPr lang="en-US" dirty="0"/>
          </a:p>
        </p:txBody>
      </p:sp>
      <p:sp>
        <p:nvSpPr>
          <p:cNvPr id="4" name="Slide Number Placeholder 3"/>
          <p:cNvSpPr>
            <a:spLocks noGrp="1"/>
          </p:cNvSpPr>
          <p:nvPr>
            <p:ph type="sldNum" sz="quarter" idx="5"/>
          </p:nvPr>
        </p:nvSpPr>
        <p:spPr/>
        <p:txBody>
          <a:bodyPr/>
          <a:lstStyle/>
          <a:p>
            <a:fld id="{02C6503D-97CF-E342-8BC3-09D177F85745}" type="slidenum">
              <a:rPr lang="en-US" smtClean="0"/>
              <a:t>37</a:t>
            </a:fld>
            <a:endParaRPr lang="en-US"/>
          </a:p>
        </p:txBody>
      </p:sp>
    </p:spTree>
    <p:extLst>
      <p:ext uri="{BB962C8B-B14F-4D97-AF65-F5344CB8AC3E}">
        <p14:creationId xmlns:p14="http://schemas.microsoft.com/office/powerpoint/2010/main" val="965602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FE6EB-52C2-D146-947F-EA67BB7CE2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F23BBF-EAB1-8D43-905E-7232368CA5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F67CE4-0AD3-374F-A15A-A50F91230F30}"/>
              </a:ext>
            </a:extLst>
          </p:cNvPr>
          <p:cNvSpPr>
            <a:spLocks noGrp="1"/>
          </p:cNvSpPr>
          <p:nvPr>
            <p:ph type="dt" sz="half" idx="10"/>
          </p:nvPr>
        </p:nvSpPr>
        <p:spPr/>
        <p:txBody>
          <a:bodyPr/>
          <a:lstStyle/>
          <a:p>
            <a:fld id="{95604F72-DCB2-EF40-93F5-4B38D92F98EF}" type="datetimeFigureOut">
              <a:rPr lang="en-US" smtClean="0"/>
              <a:t>2/16/20</a:t>
            </a:fld>
            <a:endParaRPr lang="en-US"/>
          </a:p>
        </p:txBody>
      </p:sp>
      <p:sp>
        <p:nvSpPr>
          <p:cNvPr id="5" name="Footer Placeholder 4">
            <a:extLst>
              <a:ext uri="{FF2B5EF4-FFF2-40B4-BE49-F238E27FC236}">
                <a16:creationId xmlns:a16="http://schemas.microsoft.com/office/drawing/2014/main" id="{9A5CC9E9-7309-594B-9AA5-0440A3F741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33E26-CAC2-5140-996A-4F5C1FBE0089}"/>
              </a:ext>
            </a:extLst>
          </p:cNvPr>
          <p:cNvSpPr>
            <a:spLocks noGrp="1"/>
          </p:cNvSpPr>
          <p:nvPr>
            <p:ph type="sldNum" sz="quarter" idx="12"/>
          </p:nvPr>
        </p:nvSpPr>
        <p:spPr/>
        <p:txBody>
          <a:bodyPr/>
          <a:lstStyle/>
          <a:p>
            <a:fld id="{A9E08082-77E1-4647-A12C-64B04CFBBC24}" type="slidenum">
              <a:rPr lang="en-US" smtClean="0"/>
              <a:t>‹#›</a:t>
            </a:fld>
            <a:endParaRPr lang="en-US"/>
          </a:p>
        </p:txBody>
      </p:sp>
    </p:spTree>
    <p:extLst>
      <p:ext uri="{BB962C8B-B14F-4D97-AF65-F5344CB8AC3E}">
        <p14:creationId xmlns:p14="http://schemas.microsoft.com/office/powerpoint/2010/main" val="2082495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54507-0BD8-BA4E-8D0B-D06025B86F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6ACE46-AE5F-3A47-903F-64677651B9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49FFF9-D3CF-784B-B601-8ED063A5CD2E}"/>
              </a:ext>
            </a:extLst>
          </p:cNvPr>
          <p:cNvSpPr>
            <a:spLocks noGrp="1"/>
          </p:cNvSpPr>
          <p:nvPr>
            <p:ph type="dt" sz="half" idx="10"/>
          </p:nvPr>
        </p:nvSpPr>
        <p:spPr/>
        <p:txBody>
          <a:bodyPr/>
          <a:lstStyle/>
          <a:p>
            <a:fld id="{95604F72-DCB2-EF40-93F5-4B38D92F98EF}" type="datetimeFigureOut">
              <a:rPr lang="en-US" smtClean="0"/>
              <a:t>2/16/20</a:t>
            </a:fld>
            <a:endParaRPr lang="en-US"/>
          </a:p>
        </p:txBody>
      </p:sp>
      <p:sp>
        <p:nvSpPr>
          <p:cNvPr id="5" name="Footer Placeholder 4">
            <a:extLst>
              <a:ext uri="{FF2B5EF4-FFF2-40B4-BE49-F238E27FC236}">
                <a16:creationId xmlns:a16="http://schemas.microsoft.com/office/drawing/2014/main" id="{44DD7A71-B34E-FA43-8479-BC43F68E6E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7A90C5-A984-C144-B71A-D26919FBF1CB}"/>
              </a:ext>
            </a:extLst>
          </p:cNvPr>
          <p:cNvSpPr>
            <a:spLocks noGrp="1"/>
          </p:cNvSpPr>
          <p:nvPr>
            <p:ph type="sldNum" sz="quarter" idx="12"/>
          </p:nvPr>
        </p:nvSpPr>
        <p:spPr/>
        <p:txBody>
          <a:bodyPr/>
          <a:lstStyle/>
          <a:p>
            <a:fld id="{A9E08082-77E1-4647-A12C-64B04CFBBC24}" type="slidenum">
              <a:rPr lang="en-US" smtClean="0"/>
              <a:t>‹#›</a:t>
            </a:fld>
            <a:endParaRPr lang="en-US"/>
          </a:p>
        </p:txBody>
      </p:sp>
    </p:spTree>
    <p:extLst>
      <p:ext uri="{BB962C8B-B14F-4D97-AF65-F5344CB8AC3E}">
        <p14:creationId xmlns:p14="http://schemas.microsoft.com/office/powerpoint/2010/main" val="679384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6F744D-043C-9A4B-BB55-64541D0212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68A85F-DA9E-8A43-ADF0-8E6EA4A762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1D6353-C32B-BB40-8EE7-D119A25D9430}"/>
              </a:ext>
            </a:extLst>
          </p:cNvPr>
          <p:cNvSpPr>
            <a:spLocks noGrp="1"/>
          </p:cNvSpPr>
          <p:nvPr>
            <p:ph type="dt" sz="half" idx="10"/>
          </p:nvPr>
        </p:nvSpPr>
        <p:spPr/>
        <p:txBody>
          <a:bodyPr/>
          <a:lstStyle/>
          <a:p>
            <a:fld id="{95604F72-DCB2-EF40-93F5-4B38D92F98EF}" type="datetimeFigureOut">
              <a:rPr lang="en-US" smtClean="0"/>
              <a:t>2/16/20</a:t>
            </a:fld>
            <a:endParaRPr lang="en-US"/>
          </a:p>
        </p:txBody>
      </p:sp>
      <p:sp>
        <p:nvSpPr>
          <p:cNvPr id="5" name="Footer Placeholder 4">
            <a:extLst>
              <a:ext uri="{FF2B5EF4-FFF2-40B4-BE49-F238E27FC236}">
                <a16:creationId xmlns:a16="http://schemas.microsoft.com/office/drawing/2014/main" id="{C660FF0B-B9CB-9143-9BA3-69B6F6B087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55C12-F26F-3E4C-838D-ED0768E3791E}"/>
              </a:ext>
            </a:extLst>
          </p:cNvPr>
          <p:cNvSpPr>
            <a:spLocks noGrp="1"/>
          </p:cNvSpPr>
          <p:nvPr>
            <p:ph type="sldNum" sz="quarter" idx="12"/>
          </p:nvPr>
        </p:nvSpPr>
        <p:spPr/>
        <p:txBody>
          <a:bodyPr/>
          <a:lstStyle/>
          <a:p>
            <a:fld id="{A9E08082-77E1-4647-A12C-64B04CFBBC24}" type="slidenum">
              <a:rPr lang="en-US" smtClean="0"/>
              <a:t>‹#›</a:t>
            </a:fld>
            <a:endParaRPr lang="en-US"/>
          </a:p>
        </p:txBody>
      </p:sp>
    </p:spTree>
    <p:extLst>
      <p:ext uri="{BB962C8B-B14F-4D97-AF65-F5344CB8AC3E}">
        <p14:creationId xmlns:p14="http://schemas.microsoft.com/office/powerpoint/2010/main" val="469598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493A-7FE2-6345-BB21-70CF267011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C4CC29-B268-7C4F-82F9-20D3793A6E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E39E42-6705-3A45-A632-0E65A5A9E8A1}"/>
              </a:ext>
            </a:extLst>
          </p:cNvPr>
          <p:cNvSpPr>
            <a:spLocks noGrp="1"/>
          </p:cNvSpPr>
          <p:nvPr>
            <p:ph type="dt" sz="half" idx="10"/>
          </p:nvPr>
        </p:nvSpPr>
        <p:spPr/>
        <p:txBody>
          <a:bodyPr/>
          <a:lstStyle/>
          <a:p>
            <a:fld id="{95604F72-DCB2-EF40-93F5-4B38D92F98EF}" type="datetimeFigureOut">
              <a:rPr lang="en-US" smtClean="0"/>
              <a:t>2/16/20</a:t>
            </a:fld>
            <a:endParaRPr lang="en-US"/>
          </a:p>
        </p:txBody>
      </p:sp>
      <p:sp>
        <p:nvSpPr>
          <p:cNvPr id="5" name="Footer Placeholder 4">
            <a:extLst>
              <a:ext uri="{FF2B5EF4-FFF2-40B4-BE49-F238E27FC236}">
                <a16:creationId xmlns:a16="http://schemas.microsoft.com/office/drawing/2014/main" id="{17E51C00-4A0D-A846-BD18-4F3A2204D0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FE58FF-4678-484A-8D04-F1C1A06321A9}"/>
              </a:ext>
            </a:extLst>
          </p:cNvPr>
          <p:cNvSpPr>
            <a:spLocks noGrp="1"/>
          </p:cNvSpPr>
          <p:nvPr>
            <p:ph type="sldNum" sz="quarter" idx="12"/>
          </p:nvPr>
        </p:nvSpPr>
        <p:spPr/>
        <p:txBody>
          <a:bodyPr/>
          <a:lstStyle/>
          <a:p>
            <a:fld id="{A9E08082-77E1-4647-A12C-64B04CFBBC24}" type="slidenum">
              <a:rPr lang="en-US" smtClean="0"/>
              <a:t>‹#›</a:t>
            </a:fld>
            <a:endParaRPr lang="en-US"/>
          </a:p>
        </p:txBody>
      </p:sp>
    </p:spTree>
    <p:extLst>
      <p:ext uri="{BB962C8B-B14F-4D97-AF65-F5344CB8AC3E}">
        <p14:creationId xmlns:p14="http://schemas.microsoft.com/office/powerpoint/2010/main" val="4173365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1516F-87D0-AB4B-8776-BF2CF61E87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528DFE-C773-A844-95E0-87F41AC1A1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6D56BC-52C9-9A47-80F7-2E392EDAD37A}"/>
              </a:ext>
            </a:extLst>
          </p:cNvPr>
          <p:cNvSpPr>
            <a:spLocks noGrp="1"/>
          </p:cNvSpPr>
          <p:nvPr>
            <p:ph type="dt" sz="half" idx="10"/>
          </p:nvPr>
        </p:nvSpPr>
        <p:spPr/>
        <p:txBody>
          <a:bodyPr/>
          <a:lstStyle/>
          <a:p>
            <a:fld id="{95604F72-DCB2-EF40-93F5-4B38D92F98EF}" type="datetimeFigureOut">
              <a:rPr lang="en-US" smtClean="0"/>
              <a:t>2/16/20</a:t>
            </a:fld>
            <a:endParaRPr lang="en-US"/>
          </a:p>
        </p:txBody>
      </p:sp>
      <p:sp>
        <p:nvSpPr>
          <p:cNvPr id="5" name="Footer Placeholder 4">
            <a:extLst>
              <a:ext uri="{FF2B5EF4-FFF2-40B4-BE49-F238E27FC236}">
                <a16:creationId xmlns:a16="http://schemas.microsoft.com/office/drawing/2014/main" id="{B17F2FD8-B881-7E49-91E6-5A5241F94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F2705B-4515-EB48-A983-AD7B4C871E9E}"/>
              </a:ext>
            </a:extLst>
          </p:cNvPr>
          <p:cNvSpPr>
            <a:spLocks noGrp="1"/>
          </p:cNvSpPr>
          <p:nvPr>
            <p:ph type="sldNum" sz="quarter" idx="12"/>
          </p:nvPr>
        </p:nvSpPr>
        <p:spPr/>
        <p:txBody>
          <a:bodyPr/>
          <a:lstStyle/>
          <a:p>
            <a:fld id="{A9E08082-77E1-4647-A12C-64B04CFBBC24}" type="slidenum">
              <a:rPr lang="en-US" smtClean="0"/>
              <a:t>‹#›</a:t>
            </a:fld>
            <a:endParaRPr lang="en-US"/>
          </a:p>
        </p:txBody>
      </p:sp>
    </p:spTree>
    <p:extLst>
      <p:ext uri="{BB962C8B-B14F-4D97-AF65-F5344CB8AC3E}">
        <p14:creationId xmlns:p14="http://schemas.microsoft.com/office/powerpoint/2010/main" val="422664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493B5-28BB-134A-B4E9-5152408B33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AE5EB0-8737-9B49-A5DC-885C067D15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D1F6F9-D852-D84F-8F19-81FDA999E3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CADC41-6E8D-8244-B758-2967B1D5B969}"/>
              </a:ext>
            </a:extLst>
          </p:cNvPr>
          <p:cNvSpPr>
            <a:spLocks noGrp="1"/>
          </p:cNvSpPr>
          <p:nvPr>
            <p:ph type="dt" sz="half" idx="10"/>
          </p:nvPr>
        </p:nvSpPr>
        <p:spPr/>
        <p:txBody>
          <a:bodyPr/>
          <a:lstStyle/>
          <a:p>
            <a:fld id="{95604F72-DCB2-EF40-93F5-4B38D92F98EF}" type="datetimeFigureOut">
              <a:rPr lang="en-US" smtClean="0"/>
              <a:t>2/16/20</a:t>
            </a:fld>
            <a:endParaRPr lang="en-US"/>
          </a:p>
        </p:txBody>
      </p:sp>
      <p:sp>
        <p:nvSpPr>
          <p:cNvPr id="6" name="Footer Placeholder 5">
            <a:extLst>
              <a:ext uri="{FF2B5EF4-FFF2-40B4-BE49-F238E27FC236}">
                <a16:creationId xmlns:a16="http://schemas.microsoft.com/office/drawing/2014/main" id="{E831C041-2D5F-6B41-9CE8-C69D9474C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DDF759-9327-964B-8382-9E7D471BC033}"/>
              </a:ext>
            </a:extLst>
          </p:cNvPr>
          <p:cNvSpPr>
            <a:spLocks noGrp="1"/>
          </p:cNvSpPr>
          <p:nvPr>
            <p:ph type="sldNum" sz="quarter" idx="12"/>
          </p:nvPr>
        </p:nvSpPr>
        <p:spPr/>
        <p:txBody>
          <a:bodyPr/>
          <a:lstStyle/>
          <a:p>
            <a:fld id="{A9E08082-77E1-4647-A12C-64B04CFBBC24}" type="slidenum">
              <a:rPr lang="en-US" smtClean="0"/>
              <a:t>‹#›</a:t>
            </a:fld>
            <a:endParaRPr lang="en-US"/>
          </a:p>
        </p:txBody>
      </p:sp>
    </p:spTree>
    <p:extLst>
      <p:ext uri="{BB962C8B-B14F-4D97-AF65-F5344CB8AC3E}">
        <p14:creationId xmlns:p14="http://schemas.microsoft.com/office/powerpoint/2010/main" val="1902226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FE7A-2603-4D4A-BA8A-A95EB8DDBC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49C311-4280-724E-9468-382A12B7E5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7F4305-7B29-3D49-BDB4-04DAA5B42A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C55642-4252-3D49-8EC7-771C78A2D9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60EBFE-0714-844C-9308-FECE82F62D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66E9CF-B534-2F48-92BC-4E7B8E0938EB}"/>
              </a:ext>
            </a:extLst>
          </p:cNvPr>
          <p:cNvSpPr>
            <a:spLocks noGrp="1"/>
          </p:cNvSpPr>
          <p:nvPr>
            <p:ph type="dt" sz="half" idx="10"/>
          </p:nvPr>
        </p:nvSpPr>
        <p:spPr/>
        <p:txBody>
          <a:bodyPr/>
          <a:lstStyle/>
          <a:p>
            <a:fld id="{95604F72-DCB2-EF40-93F5-4B38D92F98EF}" type="datetimeFigureOut">
              <a:rPr lang="en-US" smtClean="0"/>
              <a:t>2/16/20</a:t>
            </a:fld>
            <a:endParaRPr lang="en-US"/>
          </a:p>
        </p:txBody>
      </p:sp>
      <p:sp>
        <p:nvSpPr>
          <p:cNvPr id="8" name="Footer Placeholder 7">
            <a:extLst>
              <a:ext uri="{FF2B5EF4-FFF2-40B4-BE49-F238E27FC236}">
                <a16:creationId xmlns:a16="http://schemas.microsoft.com/office/drawing/2014/main" id="{482A018D-7663-E341-AAE5-D72F616689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F82666-1716-114B-B430-6220A0DBE9D5}"/>
              </a:ext>
            </a:extLst>
          </p:cNvPr>
          <p:cNvSpPr>
            <a:spLocks noGrp="1"/>
          </p:cNvSpPr>
          <p:nvPr>
            <p:ph type="sldNum" sz="quarter" idx="12"/>
          </p:nvPr>
        </p:nvSpPr>
        <p:spPr/>
        <p:txBody>
          <a:bodyPr/>
          <a:lstStyle/>
          <a:p>
            <a:fld id="{A9E08082-77E1-4647-A12C-64B04CFBBC24}" type="slidenum">
              <a:rPr lang="en-US" smtClean="0"/>
              <a:t>‹#›</a:t>
            </a:fld>
            <a:endParaRPr lang="en-US"/>
          </a:p>
        </p:txBody>
      </p:sp>
    </p:spTree>
    <p:extLst>
      <p:ext uri="{BB962C8B-B14F-4D97-AF65-F5344CB8AC3E}">
        <p14:creationId xmlns:p14="http://schemas.microsoft.com/office/powerpoint/2010/main" val="4015623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CB10D-C8F6-E84E-8DC8-009CDC1A03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775A1E-63A2-164D-9DC7-3F1F79E11B9D}"/>
              </a:ext>
            </a:extLst>
          </p:cNvPr>
          <p:cNvSpPr>
            <a:spLocks noGrp="1"/>
          </p:cNvSpPr>
          <p:nvPr>
            <p:ph type="dt" sz="half" idx="10"/>
          </p:nvPr>
        </p:nvSpPr>
        <p:spPr/>
        <p:txBody>
          <a:bodyPr/>
          <a:lstStyle/>
          <a:p>
            <a:fld id="{95604F72-DCB2-EF40-93F5-4B38D92F98EF}" type="datetimeFigureOut">
              <a:rPr lang="en-US" smtClean="0"/>
              <a:t>2/16/20</a:t>
            </a:fld>
            <a:endParaRPr lang="en-US"/>
          </a:p>
        </p:txBody>
      </p:sp>
      <p:sp>
        <p:nvSpPr>
          <p:cNvPr id="4" name="Footer Placeholder 3">
            <a:extLst>
              <a:ext uri="{FF2B5EF4-FFF2-40B4-BE49-F238E27FC236}">
                <a16:creationId xmlns:a16="http://schemas.microsoft.com/office/drawing/2014/main" id="{BFF60786-4F96-2841-BBAC-0647EA22C5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2A0343-94F3-5F4E-AA55-FF94632242AC}"/>
              </a:ext>
            </a:extLst>
          </p:cNvPr>
          <p:cNvSpPr>
            <a:spLocks noGrp="1"/>
          </p:cNvSpPr>
          <p:nvPr>
            <p:ph type="sldNum" sz="quarter" idx="12"/>
          </p:nvPr>
        </p:nvSpPr>
        <p:spPr/>
        <p:txBody>
          <a:bodyPr/>
          <a:lstStyle/>
          <a:p>
            <a:fld id="{A9E08082-77E1-4647-A12C-64B04CFBBC24}" type="slidenum">
              <a:rPr lang="en-US" smtClean="0"/>
              <a:t>‹#›</a:t>
            </a:fld>
            <a:endParaRPr lang="en-US"/>
          </a:p>
        </p:txBody>
      </p:sp>
    </p:spTree>
    <p:extLst>
      <p:ext uri="{BB962C8B-B14F-4D97-AF65-F5344CB8AC3E}">
        <p14:creationId xmlns:p14="http://schemas.microsoft.com/office/powerpoint/2010/main" val="3827284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BDA52C-5BD4-3C45-BEE1-A1BE274FAFEF}"/>
              </a:ext>
            </a:extLst>
          </p:cNvPr>
          <p:cNvSpPr>
            <a:spLocks noGrp="1"/>
          </p:cNvSpPr>
          <p:nvPr>
            <p:ph type="dt" sz="half" idx="10"/>
          </p:nvPr>
        </p:nvSpPr>
        <p:spPr/>
        <p:txBody>
          <a:bodyPr/>
          <a:lstStyle/>
          <a:p>
            <a:fld id="{95604F72-DCB2-EF40-93F5-4B38D92F98EF}" type="datetimeFigureOut">
              <a:rPr lang="en-US" smtClean="0"/>
              <a:t>2/16/20</a:t>
            </a:fld>
            <a:endParaRPr lang="en-US"/>
          </a:p>
        </p:txBody>
      </p:sp>
      <p:sp>
        <p:nvSpPr>
          <p:cNvPr id="3" name="Footer Placeholder 2">
            <a:extLst>
              <a:ext uri="{FF2B5EF4-FFF2-40B4-BE49-F238E27FC236}">
                <a16:creationId xmlns:a16="http://schemas.microsoft.com/office/drawing/2014/main" id="{AD57CACD-32F7-9C46-82F3-539EA6DE87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40EE43-9512-F743-A627-3C8EDF8431E9}"/>
              </a:ext>
            </a:extLst>
          </p:cNvPr>
          <p:cNvSpPr>
            <a:spLocks noGrp="1"/>
          </p:cNvSpPr>
          <p:nvPr>
            <p:ph type="sldNum" sz="quarter" idx="12"/>
          </p:nvPr>
        </p:nvSpPr>
        <p:spPr/>
        <p:txBody>
          <a:bodyPr/>
          <a:lstStyle/>
          <a:p>
            <a:fld id="{A9E08082-77E1-4647-A12C-64B04CFBBC24}" type="slidenum">
              <a:rPr lang="en-US" smtClean="0"/>
              <a:t>‹#›</a:t>
            </a:fld>
            <a:endParaRPr lang="en-US"/>
          </a:p>
        </p:txBody>
      </p:sp>
    </p:spTree>
    <p:extLst>
      <p:ext uri="{BB962C8B-B14F-4D97-AF65-F5344CB8AC3E}">
        <p14:creationId xmlns:p14="http://schemas.microsoft.com/office/powerpoint/2010/main" val="1131184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81320-6512-3A48-BE2C-89ADD611B1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092A30-9E79-9E40-8E05-C430581F13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738554-31BB-404F-AD21-07D9209102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32C0D8-C57C-B441-9B72-93CDF129B6B7}"/>
              </a:ext>
            </a:extLst>
          </p:cNvPr>
          <p:cNvSpPr>
            <a:spLocks noGrp="1"/>
          </p:cNvSpPr>
          <p:nvPr>
            <p:ph type="dt" sz="half" idx="10"/>
          </p:nvPr>
        </p:nvSpPr>
        <p:spPr/>
        <p:txBody>
          <a:bodyPr/>
          <a:lstStyle/>
          <a:p>
            <a:fld id="{95604F72-DCB2-EF40-93F5-4B38D92F98EF}" type="datetimeFigureOut">
              <a:rPr lang="en-US" smtClean="0"/>
              <a:t>2/16/20</a:t>
            </a:fld>
            <a:endParaRPr lang="en-US"/>
          </a:p>
        </p:txBody>
      </p:sp>
      <p:sp>
        <p:nvSpPr>
          <p:cNvPr id="6" name="Footer Placeholder 5">
            <a:extLst>
              <a:ext uri="{FF2B5EF4-FFF2-40B4-BE49-F238E27FC236}">
                <a16:creationId xmlns:a16="http://schemas.microsoft.com/office/drawing/2014/main" id="{75605B55-D0E2-C042-A4FD-1AAD32D27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BD6BF5-CEB6-094F-AD4B-3ED06C53F024}"/>
              </a:ext>
            </a:extLst>
          </p:cNvPr>
          <p:cNvSpPr>
            <a:spLocks noGrp="1"/>
          </p:cNvSpPr>
          <p:nvPr>
            <p:ph type="sldNum" sz="quarter" idx="12"/>
          </p:nvPr>
        </p:nvSpPr>
        <p:spPr/>
        <p:txBody>
          <a:bodyPr/>
          <a:lstStyle/>
          <a:p>
            <a:fld id="{A9E08082-77E1-4647-A12C-64B04CFBBC24}" type="slidenum">
              <a:rPr lang="en-US" smtClean="0"/>
              <a:t>‹#›</a:t>
            </a:fld>
            <a:endParaRPr lang="en-US"/>
          </a:p>
        </p:txBody>
      </p:sp>
    </p:spTree>
    <p:extLst>
      <p:ext uri="{BB962C8B-B14F-4D97-AF65-F5344CB8AC3E}">
        <p14:creationId xmlns:p14="http://schemas.microsoft.com/office/powerpoint/2010/main" val="2957278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EA49-A2A2-3B48-AF31-9ABC75D727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A17A5D-444C-684A-B45A-13DC11C2F9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F6822C-336C-684D-B551-2198C5F843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F5853F-36AB-0149-AAFC-AF5E8BC44883}"/>
              </a:ext>
            </a:extLst>
          </p:cNvPr>
          <p:cNvSpPr>
            <a:spLocks noGrp="1"/>
          </p:cNvSpPr>
          <p:nvPr>
            <p:ph type="dt" sz="half" idx="10"/>
          </p:nvPr>
        </p:nvSpPr>
        <p:spPr/>
        <p:txBody>
          <a:bodyPr/>
          <a:lstStyle/>
          <a:p>
            <a:fld id="{95604F72-DCB2-EF40-93F5-4B38D92F98EF}" type="datetimeFigureOut">
              <a:rPr lang="en-US" smtClean="0"/>
              <a:t>2/16/20</a:t>
            </a:fld>
            <a:endParaRPr lang="en-US"/>
          </a:p>
        </p:txBody>
      </p:sp>
      <p:sp>
        <p:nvSpPr>
          <p:cNvPr id="6" name="Footer Placeholder 5">
            <a:extLst>
              <a:ext uri="{FF2B5EF4-FFF2-40B4-BE49-F238E27FC236}">
                <a16:creationId xmlns:a16="http://schemas.microsoft.com/office/drawing/2014/main" id="{36BD1194-338B-9240-9C23-DCCCAAA89A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94BBA2-CB32-C347-9334-21616B854C01}"/>
              </a:ext>
            </a:extLst>
          </p:cNvPr>
          <p:cNvSpPr>
            <a:spLocks noGrp="1"/>
          </p:cNvSpPr>
          <p:nvPr>
            <p:ph type="sldNum" sz="quarter" idx="12"/>
          </p:nvPr>
        </p:nvSpPr>
        <p:spPr/>
        <p:txBody>
          <a:bodyPr/>
          <a:lstStyle/>
          <a:p>
            <a:fld id="{A9E08082-77E1-4647-A12C-64B04CFBBC24}" type="slidenum">
              <a:rPr lang="en-US" smtClean="0"/>
              <a:t>‹#›</a:t>
            </a:fld>
            <a:endParaRPr lang="en-US"/>
          </a:p>
        </p:txBody>
      </p:sp>
    </p:spTree>
    <p:extLst>
      <p:ext uri="{BB962C8B-B14F-4D97-AF65-F5344CB8AC3E}">
        <p14:creationId xmlns:p14="http://schemas.microsoft.com/office/powerpoint/2010/main" val="4037732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CE24ED-BC02-F842-AB4D-C55DCA17CF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511230-A34A-6844-B6C0-54C82EA6E5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12533-B73A-994E-99E8-E3CD2DD90C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604F72-DCB2-EF40-93F5-4B38D92F98EF}" type="datetimeFigureOut">
              <a:rPr lang="en-US" smtClean="0"/>
              <a:t>2/16/20</a:t>
            </a:fld>
            <a:endParaRPr lang="en-US"/>
          </a:p>
        </p:txBody>
      </p:sp>
      <p:sp>
        <p:nvSpPr>
          <p:cNvPr id="5" name="Footer Placeholder 4">
            <a:extLst>
              <a:ext uri="{FF2B5EF4-FFF2-40B4-BE49-F238E27FC236}">
                <a16:creationId xmlns:a16="http://schemas.microsoft.com/office/drawing/2014/main" id="{9DA20149-29F3-9B4C-B3E6-8EC9DA3F1D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2C8DCC-9B64-5F4F-BA0F-AC263C662F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E08082-77E1-4647-A12C-64B04CFBBC24}" type="slidenum">
              <a:rPr lang="en-US" smtClean="0"/>
              <a:t>‹#›</a:t>
            </a:fld>
            <a:endParaRPr lang="en-US"/>
          </a:p>
        </p:txBody>
      </p:sp>
    </p:spTree>
    <p:extLst>
      <p:ext uri="{BB962C8B-B14F-4D97-AF65-F5344CB8AC3E}">
        <p14:creationId xmlns:p14="http://schemas.microsoft.com/office/powerpoint/2010/main" val="14039800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0BE4B1-77A6-FC42-8B95-9F5BDCBD888F}"/>
              </a:ext>
            </a:extLst>
          </p:cNvPr>
          <p:cNvSpPr>
            <a:spLocks noGrp="1"/>
          </p:cNvSpPr>
          <p:nvPr>
            <p:ph type="ctrTitle"/>
          </p:nvPr>
        </p:nvSpPr>
        <p:spPr/>
        <p:txBody>
          <a:bodyPr>
            <a:normAutofit fontScale="90000"/>
          </a:bodyPr>
          <a:lstStyle/>
          <a:p>
            <a:r>
              <a:rPr lang="en-US" dirty="0"/>
              <a:t>Pies required today… Please take one on your way to your seat </a:t>
            </a:r>
            <a:r>
              <a:rPr lang="en-US" dirty="0">
                <a:sym typeface="Wingdings" pitchFamily="2" charset="2"/>
              </a:rPr>
              <a:t></a:t>
            </a:r>
            <a:endParaRPr lang="en-US" dirty="0"/>
          </a:p>
        </p:txBody>
      </p:sp>
      <p:sp>
        <p:nvSpPr>
          <p:cNvPr id="5" name="Subtitle 4">
            <a:extLst>
              <a:ext uri="{FF2B5EF4-FFF2-40B4-BE49-F238E27FC236}">
                <a16:creationId xmlns:a16="http://schemas.microsoft.com/office/drawing/2014/main" id="{ECEE53F2-28D1-4D46-8891-8F2A821BB2E2}"/>
              </a:ext>
            </a:extLst>
          </p:cNvPr>
          <p:cNvSpPr>
            <a:spLocks noGrp="1"/>
          </p:cNvSpPr>
          <p:nvPr>
            <p:ph type="subTitle" idx="1"/>
          </p:nvPr>
        </p:nvSpPr>
        <p:spPr/>
        <p:txBody>
          <a:bodyPr>
            <a:normAutofit/>
          </a:bodyPr>
          <a:lstStyle/>
          <a:p>
            <a:r>
              <a:rPr lang="en-US" dirty="0"/>
              <a:t>Please sit in your project groups. You should have one by now.</a:t>
            </a:r>
          </a:p>
        </p:txBody>
      </p:sp>
    </p:spTree>
    <p:extLst>
      <p:ext uri="{BB962C8B-B14F-4D97-AF65-F5344CB8AC3E}">
        <p14:creationId xmlns:p14="http://schemas.microsoft.com/office/powerpoint/2010/main" val="2304454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B6E13-DC71-054A-9794-B7A229BECCE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altLang="x-none" sz="5400">
                <a:solidFill>
                  <a:srgbClr val="FFFFFF"/>
                </a:solidFill>
              </a:rPr>
              <a:t>Control statements (for-loop)</a:t>
            </a:r>
            <a:endParaRPr lang="en-US" sz="5400">
              <a:solidFill>
                <a:srgbClr val="FFFFFF"/>
              </a:solidFill>
            </a:endParaRPr>
          </a:p>
        </p:txBody>
      </p:sp>
      <p:cxnSp>
        <p:nvCxnSpPr>
          <p:cNvPr id="56" name="Straight Connector 5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2E102ED-782F-DE43-A065-686ABE482113}"/>
              </a:ext>
            </a:extLst>
          </p:cNvPr>
          <p:cNvPicPr>
            <a:picLocks noChangeAspect="1"/>
          </p:cNvPicPr>
          <p:nvPr/>
        </p:nvPicPr>
        <p:blipFill>
          <a:blip r:embed="rId3"/>
          <a:stretch>
            <a:fillRect/>
          </a:stretch>
        </p:blipFill>
        <p:spPr>
          <a:xfrm>
            <a:off x="1464550" y="2426818"/>
            <a:ext cx="3189951" cy="3997637"/>
          </a:xfrm>
          <a:prstGeom prst="rect">
            <a:avLst/>
          </a:prstGeom>
        </p:spPr>
      </p:pic>
      <p:cxnSp>
        <p:nvCxnSpPr>
          <p:cNvPr id="58" name="Straight Connector 5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A6D7C1F1-550B-4F40-8DA6-9966EF9CF79E}"/>
              </a:ext>
            </a:extLst>
          </p:cNvPr>
          <p:cNvPicPr>
            <a:picLocks noChangeAspect="1"/>
          </p:cNvPicPr>
          <p:nvPr/>
        </p:nvPicPr>
        <p:blipFill>
          <a:blip r:embed="rId4"/>
          <a:stretch>
            <a:fillRect/>
          </a:stretch>
        </p:blipFill>
        <p:spPr>
          <a:xfrm>
            <a:off x="6445073" y="2881317"/>
            <a:ext cx="5455917" cy="3088638"/>
          </a:xfrm>
          <a:prstGeom prst="rect">
            <a:avLst/>
          </a:prstGeom>
        </p:spPr>
      </p:pic>
    </p:spTree>
    <p:extLst>
      <p:ext uri="{BB962C8B-B14F-4D97-AF65-F5344CB8AC3E}">
        <p14:creationId xmlns:p14="http://schemas.microsoft.com/office/powerpoint/2010/main" val="1010081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B9E9A6-C055-1A40-B9C4-17AE5B355F73}"/>
              </a:ext>
            </a:extLst>
          </p:cNvPr>
          <p:cNvSpPr>
            <a:spLocks noGrp="1"/>
          </p:cNvSpPr>
          <p:nvPr>
            <p:ph type="title"/>
          </p:nvPr>
        </p:nvSpPr>
        <p:spPr>
          <a:xfrm>
            <a:off x="992206" y="1608667"/>
            <a:ext cx="2823275" cy="4501127"/>
          </a:xfrm>
        </p:spPr>
        <p:txBody>
          <a:bodyPr anchor="t">
            <a:normAutofit/>
          </a:bodyPr>
          <a:lstStyle/>
          <a:p>
            <a:pPr algn="r"/>
            <a:r>
              <a:rPr lang="en-US" sz="3200" dirty="0">
                <a:solidFill>
                  <a:srgbClr val="FFFFFF"/>
                </a:solidFill>
              </a:rPr>
              <a:t>Example 1: for loop in Python</a:t>
            </a:r>
          </a:p>
        </p:txBody>
      </p:sp>
      <p:sp>
        <p:nvSpPr>
          <p:cNvPr id="4" name="Content Placeholder 3">
            <a:extLst>
              <a:ext uri="{FF2B5EF4-FFF2-40B4-BE49-F238E27FC236}">
                <a16:creationId xmlns:a16="http://schemas.microsoft.com/office/drawing/2014/main" id="{8530601A-7C05-F34C-BD27-EA81EAA951D2}"/>
              </a:ext>
            </a:extLst>
          </p:cNvPr>
          <p:cNvSpPr>
            <a:spLocks noGrp="1"/>
          </p:cNvSpPr>
          <p:nvPr>
            <p:ph sz="half" idx="1"/>
          </p:nvPr>
        </p:nvSpPr>
        <p:spPr>
          <a:xfrm>
            <a:off x="4547698" y="1608667"/>
            <a:ext cx="3421958" cy="4501127"/>
          </a:xfrm>
        </p:spPr>
        <p:txBody>
          <a:bodyPr>
            <a:normAutofit/>
          </a:bodyPr>
          <a:lstStyle/>
          <a:p>
            <a:pPr marL="0" indent="0">
              <a:buNone/>
            </a:pPr>
            <a:r>
              <a:rPr lang="en-US" sz="2000"/>
              <a:t>#try typing this in python</a:t>
            </a:r>
          </a:p>
          <a:p>
            <a:pPr marL="0" indent="0">
              <a:buNone/>
            </a:pPr>
            <a:r>
              <a:rPr lang="en-US" sz="2000"/>
              <a:t>fruits = ["apple", "banana", "cherry"]</a:t>
            </a:r>
          </a:p>
          <a:p>
            <a:pPr marL="0" indent="0">
              <a:buNone/>
            </a:pPr>
            <a:r>
              <a:rPr lang="en-US" sz="2000"/>
              <a:t>for fruit in fruits:</a:t>
            </a:r>
          </a:p>
          <a:p>
            <a:pPr marL="0" indent="0">
              <a:buNone/>
            </a:pPr>
            <a:r>
              <a:rPr lang="en-US" sz="2000"/>
              <a:t>	print(fruit)</a:t>
            </a:r>
          </a:p>
        </p:txBody>
      </p:sp>
      <p:sp>
        <p:nvSpPr>
          <p:cNvPr id="5" name="Content Placeholder 4">
            <a:extLst>
              <a:ext uri="{FF2B5EF4-FFF2-40B4-BE49-F238E27FC236}">
                <a16:creationId xmlns:a16="http://schemas.microsoft.com/office/drawing/2014/main" id="{42404BC2-6895-CC4E-AFD6-7B5EE119939E}"/>
              </a:ext>
            </a:extLst>
          </p:cNvPr>
          <p:cNvSpPr>
            <a:spLocks noGrp="1"/>
          </p:cNvSpPr>
          <p:nvPr>
            <p:ph sz="half" idx="2"/>
          </p:nvPr>
        </p:nvSpPr>
        <p:spPr>
          <a:xfrm>
            <a:off x="8289696" y="1608667"/>
            <a:ext cx="3421957" cy="4501127"/>
          </a:xfrm>
        </p:spPr>
        <p:txBody>
          <a:bodyPr>
            <a:normAutofit/>
          </a:bodyPr>
          <a:lstStyle/>
          <a:p>
            <a:r>
              <a:rPr lang="en-US" sz="2000"/>
              <a:t>Initialize a list called fruits</a:t>
            </a:r>
          </a:p>
          <a:p>
            <a:r>
              <a:rPr lang="en-US" sz="2000"/>
              <a:t>Using a local variable fruit to store each item in fruits</a:t>
            </a:r>
          </a:p>
          <a:p>
            <a:r>
              <a:rPr lang="en-US" sz="2000"/>
              <a:t>We use a for loop to iterate through each item in fruits</a:t>
            </a:r>
          </a:p>
          <a:p>
            <a:r>
              <a:rPr lang="en-US" sz="2000"/>
              <a:t>In round 1, fruit = “apple”</a:t>
            </a:r>
          </a:p>
          <a:p>
            <a:r>
              <a:rPr lang="en-US" sz="2000"/>
              <a:t>In round 3, fruit = “cherry”</a:t>
            </a:r>
          </a:p>
          <a:p>
            <a:r>
              <a:rPr lang="en-US" sz="2000"/>
              <a:t>Qn: What is the value of fruit in round 4?</a:t>
            </a:r>
          </a:p>
        </p:txBody>
      </p:sp>
    </p:spTree>
    <p:extLst>
      <p:ext uri="{BB962C8B-B14F-4D97-AF65-F5344CB8AC3E}">
        <p14:creationId xmlns:p14="http://schemas.microsoft.com/office/powerpoint/2010/main" val="21527794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B9E9A6-C055-1A40-B9C4-17AE5B355F73}"/>
              </a:ext>
            </a:extLst>
          </p:cNvPr>
          <p:cNvSpPr>
            <a:spLocks noGrp="1"/>
          </p:cNvSpPr>
          <p:nvPr>
            <p:ph type="title"/>
          </p:nvPr>
        </p:nvSpPr>
        <p:spPr>
          <a:xfrm>
            <a:off x="992206" y="1608667"/>
            <a:ext cx="2823275" cy="4501127"/>
          </a:xfrm>
        </p:spPr>
        <p:txBody>
          <a:bodyPr anchor="t">
            <a:normAutofit/>
          </a:bodyPr>
          <a:lstStyle/>
          <a:p>
            <a:pPr algn="r"/>
            <a:r>
              <a:rPr lang="en-US" sz="3200" dirty="0">
                <a:solidFill>
                  <a:srgbClr val="FFFFFF"/>
                </a:solidFill>
              </a:rPr>
              <a:t>Example 2: for loop in Python</a:t>
            </a:r>
          </a:p>
        </p:txBody>
      </p:sp>
      <p:sp>
        <p:nvSpPr>
          <p:cNvPr id="4" name="Content Placeholder 3">
            <a:extLst>
              <a:ext uri="{FF2B5EF4-FFF2-40B4-BE49-F238E27FC236}">
                <a16:creationId xmlns:a16="http://schemas.microsoft.com/office/drawing/2014/main" id="{8530601A-7C05-F34C-BD27-EA81EAA951D2}"/>
              </a:ext>
            </a:extLst>
          </p:cNvPr>
          <p:cNvSpPr>
            <a:spLocks noGrp="1"/>
          </p:cNvSpPr>
          <p:nvPr>
            <p:ph sz="half" idx="1"/>
          </p:nvPr>
        </p:nvSpPr>
        <p:spPr>
          <a:xfrm>
            <a:off x="4547698" y="1608667"/>
            <a:ext cx="3421958" cy="4501127"/>
          </a:xfrm>
        </p:spPr>
        <p:txBody>
          <a:bodyPr>
            <a:normAutofit lnSpcReduction="10000"/>
          </a:bodyPr>
          <a:lstStyle/>
          <a:p>
            <a:pPr marL="0" indent="0">
              <a:buNone/>
            </a:pPr>
            <a:r>
              <a:rPr lang="en-US" sz="2000" dirty="0"/>
              <a:t>#try typing these in python</a:t>
            </a:r>
          </a:p>
          <a:p>
            <a:pPr marL="0" indent="0">
              <a:buNone/>
            </a:pPr>
            <a:r>
              <a:rPr lang="en-US" sz="2000" dirty="0"/>
              <a:t>#1</a:t>
            </a:r>
          </a:p>
          <a:p>
            <a:pPr marL="0" indent="0">
              <a:buNone/>
            </a:pPr>
            <a:r>
              <a:rPr lang="en-US" sz="2000" dirty="0"/>
              <a:t>for x in range(6):</a:t>
            </a:r>
          </a:p>
          <a:p>
            <a:pPr marL="0" indent="0">
              <a:buNone/>
            </a:pPr>
            <a:r>
              <a:rPr lang="en-US" sz="2000" dirty="0"/>
              <a:t>  print(x)</a:t>
            </a:r>
          </a:p>
          <a:p>
            <a:pPr marL="0" indent="0">
              <a:buNone/>
            </a:pPr>
            <a:r>
              <a:rPr lang="en-US" sz="2000" dirty="0"/>
              <a:t>#2</a:t>
            </a:r>
          </a:p>
          <a:p>
            <a:pPr marL="0" indent="0">
              <a:buNone/>
            </a:pPr>
            <a:r>
              <a:rPr lang="en-US" sz="2000" dirty="0"/>
              <a:t>for x in range(2,6):</a:t>
            </a:r>
          </a:p>
          <a:p>
            <a:pPr marL="0" indent="0">
              <a:buNone/>
            </a:pPr>
            <a:r>
              <a:rPr lang="en-US" sz="2000" dirty="0"/>
              <a:t>  print(x)</a:t>
            </a:r>
          </a:p>
          <a:p>
            <a:pPr marL="0" indent="0">
              <a:buNone/>
            </a:pPr>
            <a:r>
              <a:rPr lang="en-US" sz="2000" dirty="0"/>
              <a:t>#3</a:t>
            </a:r>
          </a:p>
          <a:p>
            <a:pPr marL="0" indent="0">
              <a:buNone/>
            </a:pPr>
            <a:r>
              <a:rPr lang="en-US" sz="2000" dirty="0"/>
              <a:t>for x in range(2, 30, 3):</a:t>
            </a:r>
          </a:p>
          <a:p>
            <a:pPr marL="0" indent="0">
              <a:buNone/>
            </a:pPr>
            <a:r>
              <a:rPr lang="en-US" sz="2000" dirty="0"/>
              <a:t>  print(x)</a:t>
            </a:r>
          </a:p>
          <a:p>
            <a:pPr marL="0" indent="0">
              <a:buNone/>
            </a:pPr>
            <a:endParaRPr lang="en-US" sz="2000" dirty="0"/>
          </a:p>
        </p:txBody>
      </p:sp>
      <p:sp>
        <p:nvSpPr>
          <p:cNvPr id="5" name="Content Placeholder 4">
            <a:extLst>
              <a:ext uri="{FF2B5EF4-FFF2-40B4-BE49-F238E27FC236}">
                <a16:creationId xmlns:a16="http://schemas.microsoft.com/office/drawing/2014/main" id="{42404BC2-6895-CC4E-AFD6-7B5EE119939E}"/>
              </a:ext>
            </a:extLst>
          </p:cNvPr>
          <p:cNvSpPr>
            <a:spLocks noGrp="1"/>
          </p:cNvSpPr>
          <p:nvPr>
            <p:ph sz="half" idx="2"/>
          </p:nvPr>
        </p:nvSpPr>
        <p:spPr>
          <a:xfrm>
            <a:off x="8289696" y="1608667"/>
            <a:ext cx="3421957" cy="4501127"/>
          </a:xfrm>
        </p:spPr>
        <p:txBody>
          <a:bodyPr>
            <a:normAutofit lnSpcReduction="10000"/>
          </a:bodyPr>
          <a:lstStyle/>
          <a:p>
            <a:r>
              <a:rPr lang="en-US" sz="2000" dirty="0"/>
              <a:t>Range function creates a list of numbers from 0 to 5 (this has a length of 6)</a:t>
            </a:r>
          </a:p>
          <a:p>
            <a:r>
              <a:rPr lang="en-US" sz="2000" dirty="0"/>
              <a:t>range() function defaults to 0 as a starting value, however it is possible to specify the starting value by adding a parameter: range(2, 6), which means values from 2 to 6 (but not including 6):</a:t>
            </a:r>
          </a:p>
          <a:p>
            <a:r>
              <a:rPr lang="en-US" sz="2000" dirty="0" err="1"/>
              <a:t>Qn</a:t>
            </a:r>
            <a:r>
              <a:rPr lang="en-US" sz="2000" dirty="0"/>
              <a:t>: How would you rewrite this to get a range of numbers from 2 to 7?</a:t>
            </a:r>
          </a:p>
          <a:p>
            <a:r>
              <a:rPr lang="en-US" sz="2000" dirty="0" err="1"/>
              <a:t>Qn</a:t>
            </a:r>
            <a:r>
              <a:rPr lang="en-US" sz="2000" dirty="0"/>
              <a:t>: In the expression, range(2,30,3), what does the third argument 3 do?</a:t>
            </a:r>
          </a:p>
        </p:txBody>
      </p:sp>
    </p:spTree>
    <p:extLst>
      <p:ext uri="{BB962C8B-B14F-4D97-AF65-F5344CB8AC3E}">
        <p14:creationId xmlns:p14="http://schemas.microsoft.com/office/powerpoint/2010/main" val="343403035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B9E9A6-C055-1A40-B9C4-17AE5B355F73}"/>
              </a:ext>
            </a:extLst>
          </p:cNvPr>
          <p:cNvSpPr>
            <a:spLocks noGrp="1"/>
          </p:cNvSpPr>
          <p:nvPr>
            <p:ph type="title"/>
          </p:nvPr>
        </p:nvSpPr>
        <p:spPr>
          <a:xfrm>
            <a:off x="992206" y="1608667"/>
            <a:ext cx="2823275" cy="4501127"/>
          </a:xfrm>
        </p:spPr>
        <p:txBody>
          <a:bodyPr anchor="t">
            <a:normAutofit/>
          </a:bodyPr>
          <a:lstStyle/>
          <a:p>
            <a:pPr algn="r"/>
            <a:r>
              <a:rPr lang="en-US" sz="3200" dirty="0">
                <a:solidFill>
                  <a:srgbClr val="FFFFFF"/>
                </a:solidFill>
              </a:rPr>
              <a:t>Example 3: for loop in Python</a:t>
            </a:r>
          </a:p>
        </p:txBody>
      </p:sp>
      <p:sp>
        <p:nvSpPr>
          <p:cNvPr id="4" name="Content Placeholder 3">
            <a:extLst>
              <a:ext uri="{FF2B5EF4-FFF2-40B4-BE49-F238E27FC236}">
                <a16:creationId xmlns:a16="http://schemas.microsoft.com/office/drawing/2014/main" id="{8530601A-7C05-F34C-BD27-EA81EAA951D2}"/>
              </a:ext>
            </a:extLst>
          </p:cNvPr>
          <p:cNvSpPr>
            <a:spLocks noGrp="1"/>
          </p:cNvSpPr>
          <p:nvPr>
            <p:ph sz="half" idx="1"/>
          </p:nvPr>
        </p:nvSpPr>
        <p:spPr>
          <a:xfrm>
            <a:off x="4547698" y="1608667"/>
            <a:ext cx="3421958" cy="4501127"/>
          </a:xfrm>
        </p:spPr>
        <p:txBody>
          <a:bodyPr>
            <a:normAutofit/>
          </a:bodyPr>
          <a:lstStyle/>
          <a:p>
            <a:pPr marL="0" indent="0">
              <a:buNone/>
            </a:pPr>
            <a:r>
              <a:rPr lang="en-US" sz="2000" dirty="0"/>
              <a:t>#try typing these in python</a:t>
            </a:r>
          </a:p>
          <a:p>
            <a:pPr marL="0" indent="0">
              <a:buNone/>
            </a:pPr>
            <a:r>
              <a:rPr lang="en-US" sz="2000" dirty="0"/>
              <a:t>for x in "banana":</a:t>
            </a:r>
          </a:p>
          <a:p>
            <a:pPr marL="0" indent="0">
              <a:buNone/>
            </a:pPr>
            <a:r>
              <a:rPr lang="en-US" sz="2000" dirty="0"/>
              <a:t>  print(x)</a:t>
            </a:r>
          </a:p>
          <a:p>
            <a:pPr marL="0" indent="0">
              <a:buNone/>
            </a:pPr>
            <a:endParaRPr lang="en-US" sz="2000" dirty="0"/>
          </a:p>
          <a:p>
            <a:pPr marL="0" indent="0">
              <a:buNone/>
            </a:pPr>
            <a:r>
              <a:rPr lang="en-US" sz="2000" dirty="0"/>
              <a:t>for </a:t>
            </a:r>
            <a:r>
              <a:rPr lang="en-US" sz="2000" dirty="0" err="1"/>
              <a:t>chr</a:t>
            </a:r>
            <a:r>
              <a:rPr lang="en-US" sz="2000" dirty="0"/>
              <a:t> in "banana":</a:t>
            </a:r>
          </a:p>
          <a:p>
            <a:pPr marL="0" indent="0">
              <a:buNone/>
            </a:pPr>
            <a:r>
              <a:rPr lang="en-US" sz="2000" dirty="0"/>
              <a:t>  print(</a:t>
            </a:r>
            <a:r>
              <a:rPr lang="en-US" sz="2000" dirty="0" err="1"/>
              <a:t>chr</a:t>
            </a:r>
            <a:r>
              <a:rPr lang="en-US" sz="2000" dirty="0"/>
              <a:t>)</a:t>
            </a:r>
          </a:p>
          <a:p>
            <a:pPr marL="0" indent="0">
              <a:buNone/>
            </a:pPr>
            <a:endParaRPr lang="en-US" sz="2000" dirty="0"/>
          </a:p>
          <a:p>
            <a:pPr marL="0" indent="0">
              <a:buNone/>
            </a:pPr>
            <a:r>
              <a:rPr lang="en-US" sz="2000" dirty="0"/>
              <a:t>for </a:t>
            </a:r>
            <a:r>
              <a:rPr lang="en-US" sz="2000" dirty="0" err="1"/>
              <a:t>chr</a:t>
            </a:r>
            <a:r>
              <a:rPr lang="en-US" sz="2000" dirty="0"/>
              <a:t> in "banana":</a:t>
            </a:r>
          </a:p>
          <a:p>
            <a:pPr marL="0" indent="0">
              <a:buNone/>
            </a:pPr>
            <a:r>
              <a:rPr lang="en-US" sz="2000" dirty="0"/>
              <a:t>  print(x)</a:t>
            </a:r>
          </a:p>
          <a:p>
            <a:pPr marL="0" indent="0">
              <a:buNone/>
            </a:pPr>
            <a:endParaRPr lang="en-US" sz="2000" dirty="0"/>
          </a:p>
        </p:txBody>
      </p:sp>
      <p:sp>
        <p:nvSpPr>
          <p:cNvPr id="5" name="Content Placeholder 4">
            <a:extLst>
              <a:ext uri="{FF2B5EF4-FFF2-40B4-BE49-F238E27FC236}">
                <a16:creationId xmlns:a16="http://schemas.microsoft.com/office/drawing/2014/main" id="{42404BC2-6895-CC4E-AFD6-7B5EE119939E}"/>
              </a:ext>
            </a:extLst>
          </p:cNvPr>
          <p:cNvSpPr>
            <a:spLocks noGrp="1"/>
          </p:cNvSpPr>
          <p:nvPr>
            <p:ph sz="half" idx="2"/>
          </p:nvPr>
        </p:nvSpPr>
        <p:spPr>
          <a:xfrm>
            <a:off x="8289696" y="1608667"/>
            <a:ext cx="3421957" cy="4501127"/>
          </a:xfrm>
        </p:spPr>
        <p:txBody>
          <a:bodyPr>
            <a:normAutofit/>
          </a:bodyPr>
          <a:lstStyle/>
          <a:p>
            <a:r>
              <a:rPr lang="en-US" sz="2000" dirty="0"/>
              <a:t>Python allows you to iterate through the characters of a string</a:t>
            </a:r>
          </a:p>
          <a:p>
            <a:r>
              <a:rPr lang="en-US" sz="2000" dirty="0"/>
              <a:t>Not that this is not a feature for other programming languages</a:t>
            </a:r>
          </a:p>
          <a:p>
            <a:r>
              <a:rPr lang="en-US" sz="2000" dirty="0" err="1"/>
              <a:t>Qn</a:t>
            </a:r>
            <a:r>
              <a:rPr lang="en-US" sz="2000" dirty="0"/>
              <a:t>: what is happening in the third example?</a:t>
            </a:r>
          </a:p>
        </p:txBody>
      </p:sp>
    </p:spTree>
    <p:extLst>
      <p:ext uri="{BB962C8B-B14F-4D97-AF65-F5344CB8AC3E}">
        <p14:creationId xmlns:p14="http://schemas.microsoft.com/office/powerpoint/2010/main" val="350658821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0D5F99-27EC-5440-BD06-613C7B12825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Control statements (The While Loop)</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AF70853-4096-CB47-8485-C499AE202937}"/>
              </a:ext>
            </a:extLst>
          </p:cNvPr>
          <p:cNvPicPr>
            <a:picLocks noChangeAspect="1"/>
          </p:cNvPicPr>
          <p:nvPr/>
        </p:nvPicPr>
        <p:blipFill>
          <a:blip r:embed="rId3"/>
          <a:stretch>
            <a:fillRect/>
          </a:stretch>
        </p:blipFill>
        <p:spPr>
          <a:xfrm>
            <a:off x="780653" y="2426818"/>
            <a:ext cx="4557745" cy="3997637"/>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FC53B99-A250-F048-900E-C01E7FFB9BB6}"/>
              </a:ext>
            </a:extLst>
          </p:cNvPr>
          <p:cNvPicPr>
            <a:picLocks noChangeAspect="1"/>
          </p:cNvPicPr>
          <p:nvPr/>
        </p:nvPicPr>
        <p:blipFill>
          <a:blip r:embed="rId4"/>
          <a:stretch>
            <a:fillRect/>
          </a:stretch>
        </p:blipFill>
        <p:spPr>
          <a:xfrm>
            <a:off x="6445073" y="2916877"/>
            <a:ext cx="5455917" cy="3017518"/>
          </a:xfrm>
          <a:prstGeom prst="rect">
            <a:avLst/>
          </a:prstGeom>
        </p:spPr>
      </p:pic>
    </p:spTree>
    <p:extLst>
      <p:ext uri="{BB962C8B-B14F-4D97-AF65-F5344CB8AC3E}">
        <p14:creationId xmlns:p14="http://schemas.microsoft.com/office/powerpoint/2010/main" val="3181541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B9E9A6-C055-1A40-B9C4-17AE5B355F73}"/>
              </a:ext>
            </a:extLst>
          </p:cNvPr>
          <p:cNvSpPr>
            <a:spLocks noGrp="1"/>
          </p:cNvSpPr>
          <p:nvPr>
            <p:ph type="title"/>
          </p:nvPr>
        </p:nvSpPr>
        <p:spPr>
          <a:xfrm>
            <a:off x="992206" y="1608667"/>
            <a:ext cx="2823275" cy="4501127"/>
          </a:xfrm>
        </p:spPr>
        <p:txBody>
          <a:bodyPr anchor="t">
            <a:normAutofit/>
          </a:bodyPr>
          <a:lstStyle/>
          <a:p>
            <a:pPr algn="r"/>
            <a:r>
              <a:rPr lang="en-US" sz="3200" dirty="0">
                <a:solidFill>
                  <a:srgbClr val="FFFFFF"/>
                </a:solidFill>
              </a:rPr>
              <a:t>Example 1: while loop in Python</a:t>
            </a:r>
          </a:p>
        </p:txBody>
      </p:sp>
      <p:sp>
        <p:nvSpPr>
          <p:cNvPr id="4" name="Content Placeholder 3">
            <a:extLst>
              <a:ext uri="{FF2B5EF4-FFF2-40B4-BE49-F238E27FC236}">
                <a16:creationId xmlns:a16="http://schemas.microsoft.com/office/drawing/2014/main" id="{8530601A-7C05-F34C-BD27-EA81EAA951D2}"/>
              </a:ext>
            </a:extLst>
          </p:cNvPr>
          <p:cNvSpPr>
            <a:spLocks noGrp="1"/>
          </p:cNvSpPr>
          <p:nvPr>
            <p:ph sz="half" idx="1"/>
          </p:nvPr>
        </p:nvSpPr>
        <p:spPr>
          <a:xfrm>
            <a:off x="4547698" y="1608667"/>
            <a:ext cx="3421958" cy="4501127"/>
          </a:xfrm>
        </p:spPr>
        <p:txBody>
          <a:bodyPr>
            <a:normAutofit/>
          </a:bodyPr>
          <a:lstStyle/>
          <a:p>
            <a:pPr marL="0" indent="0">
              <a:buNone/>
            </a:pPr>
            <a:r>
              <a:rPr lang="en-US" sz="2000" dirty="0"/>
              <a:t>#Try typing in yourself</a:t>
            </a:r>
          </a:p>
          <a:p>
            <a:pPr marL="0" indent="0">
              <a:buNone/>
            </a:pPr>
            <a:r>
              <a:rPr lang="en-US" sz="2000" dirty="0"/>
              <a:t>#Print </a:t>
            </a:r>
            <a:r>
              <a:rPr lang="en-US" sz="2000" dirty="0" err="1"/>
              <a:t>i</a:t>
            </a:r>
            <a:r>
              <a:rPr lang="en-US" sz="2000" dirty="0"/>
              <a:t> as long as </a:t>
            </a:r>
            <a:r>
              <a:rPr lang="en-US" sz="2000" dirty="0" err="1"/>
              <a:t>i</a:t>
            </a:r>
            <a:r>
              <a:rPr lang="en-US" sz="2000" dirty="0"/>
              <a:t> is less than 6:</a:t>
            </a:r>
          </a:p>
          <a:p>
            <a:pPr marL="0" indent="0">
              <a:buNone/>
            </a:pPr>
            <a:r>
              <a:rPr lang="en-US" sz="2000" dirty="0" err="1"/>
              <a:t>i</a:t>
            </a:r>
            <a:r>
              <a:rPr lang="en-US" sz="2000" dirty="0"/>
              <a:t> = 1</a:t>
            </a:r>
          </a:p>
          <a:p>
            <a:pPr marL="0" indent="0">
              <a:buNone/>
            </a:pPr>
            <a:r>
              <a:rPr lang="en-US" sz="2000" dirty="0"/>
              <a:t>while </a:t>
            </a:r>
            <a:r>
              <a:rPr lang="en-US" sz="2000" dirty="0" err="1"/>
              <a:t>i</a:t>
            </a:r>
            <a:r>
              <a:rPr lang="en-US" sz="2000" dirty="0"/>
              <a:t> &lt; 6:</a:t>
            </a:r>
          </a:p>
          <a:p>
            <a:pPr marL="0" indent="0">
              <a:buNone/>
            </a:pPr>
            <a:r>
              <a:rPr lang="en-US" sz="2000" dirty="0"/>
              <a:t>  print(</a:t>
            </a:r>
            <a:r>
              <a:rPr lang="en-US" sz="2000" dirty="0" err="1"/>
              <a:t>i</a:t>
            </a:r>
            <a:r>
              <a:rPr lang="en-US" sz="2000" dirty="0"/>
              <a:t>)</a:t>
            </a:r>
          </a:p>
          <a:p>
            <a:pPr marL="0" indent="0">
              <a:buNone/>
            </a:pPr>
            <a:r>
              <a:rPr lang="en-US" sz="2000" dirty="0"/>
              <a:t>  </a:t>
            </a:r>
            <a:r>
              <a:rPr lang="en-US" sz="2000" dirty="0" err="1"/>
              <a:t>i</a:t>
            </a:r>
            <a:r>
              <a:rPr lang="en-US" sz="2000" dirty="0"/>
              <a:t> += 1</a:t>
            </a:r>
          </a:p>
        </p:txBody>
      </p:sp>
      <p:sp>
        <p:nvSpPr>
          <p:cNvPr id="5" name="Content Placeholder 4">
            <a:extLst>
              <a:ext uri="{FF2B5EF4-FFF2-40B4-BE49-F238E27FC236}">
                <a16:creationId xmlns:a16="http://schemas.microsoft.com/office/drawing/2014/main" id="{42404BC2-6895-CC4E-AFD6-7B5EE119939E}"/>
              </a:ext>
            </a:extLst>
          </p:cNvPr>
          <p:cNvSpPr>
            <a:spLocks noGrp="1"/>
          </p:cNvSpPr>
          <p:nvPr>
            <p:ph sz="half" idx="2"/>
          </p:nvPr>
        </p:nvSpPr>
        <p:spPr>
          <a:xfrm>
            <a:off x="8289696" y="1608667"/>
            <a:ext cx="3421957" cy="4501127"/>
          </a:xfrm>
        </p:spPr>
        <p:txBody>
          <a:bodyPr>
            <a:normAutofit/>
          </a:bodyPr>
          <a:lstStyle/>
          <a:p>
            <a:r>
              <a:rPr lang="en-US" sz="2000" dirty="0"/>
              <a:t>With the while loop we can execute a set of statements as long as a condition is true.</a:t>
            </a:r>
          </a:p>
          <a:p>
            <a:r>
              <a:rPr lang="en-US" sz="2000" dirty="0"/>
              <a:t>Note: remember to increment </a:t>
            </a:r>
            <a:r>
              <a:rPr lang="en-US" sz="2000" dirty="0" err="1"/>
              <a:t>i</a:t>
            </a:r>
            <a:r>
              <a:rPr lang="en-US" sz="2000" dirty="0"/>
              <a:t>, or else the loop will continue forever.</a:t>
            </a:r>
          </a:p>
          <a:p>
            <a:r>
              <a:rPr lang="en-US" sz="2000" dirty="0"/>
              <a:t>The while loop requires relevant variables to be ready, in this example we need to define an indexing variable, </a:t>
            </a:r>
            <a:r>
              <a:rPr lang="en-US" sz="2000" dirty="0" err="1"/>
              <a:t>i</a:t>
            </a:r>
            <a:r>
              <a:rPr lang="en-US" sz="2000" dirty="0"/>
              <a:t>, which we set to 1.</a:t>
            </a:r>
          </a:p>
          <a:p>
            <a:endParaRPr lang="en-US" sz="2000" dirty="0"/>
          </a:p>
          <a:p>
            <a:endParaRPr lang="en-US" sz="2000" dirty="0"/>
          </a:p>
          <a:p>
            <a:endParaRPr lang="en-US" sz="2000" dirty="0"/>
          </a:p>
        </p:txBody>
      </p:sp>
    </p:spTree>
    <p:extLst>
      <p:ext uri="{BB962C8B-B14F-4D97-AF65-F5344CB8AC3E}">
        <p14:creationId xmlns:p14="http://schemas.microsoft.com/office/powerpoint/2010/main" val="360577735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B9E9A6-C055-1A40-B9C4-17AE5B355F73}"/>
              </a:ext>
            </a:extLst>
          </p:cNvPr>
          <p:cNvSpPr>
            <a:spLocks noGrp="1"/>
          </p:cNvSpPr>
          <p:nvPr>
            <p:ph type="title"/>
          </p:nvPr>
        </p:nvSpPr>
        <p:spPr>
          <a:xfrm>
            <a:off x="992206" y="1608667"/>
            <a:ext cx="2823275" cy="4501127"/>
          </a:xfrm>
        </p:spPr>
        <p:txBody>
          <a:bodyPr anchor="t">
            <a:normAutofit/>
          </a:bodyPr>
          <a:lstStyle/>
          <a:p>
            <a:pPr algn="r"/>
            <a:r>
              <a:rPr lang="en-US" sz="3200" dirty="0">
                <a:solidFill>
                  <a:srgbClr val="FFFFFF"/>
                </a:solidFill>
              </a:rPr>
              <a:t>Example 2: while loop in Python</a:t>
            </a:r>
          </a:p>
        </p:txBody>
      </p:sp>
      <p:sp>
        <p:nvSpPr>
          <p:cNvPr id="4" name="Content Placeholder 3">
            <a:extLst>
              <a:ext uri="{FF2B5EF4-FFF2-40B4-BE49-F238E27FC236}">
                <a16:creationId xmlns:a16="http://schemas.microsoft.com/office/drawing/2014/main" id="{8530601A-7C05-F34C-BD27-EA81EAA951D2}"/>
              </a:ext>
            </a:extLst>
          </p:cNvPr>
          <p:cNvSpPr>
            <a:spLocks noGrp="1"/>
          </p:cNvSpPr>
          <p:nvPr>
            <p:ph sz="half" idx="1"/>
          </p:nvPr>
        </p:nvSpPr>
        <p:spPr>
          <a:xfrm>
            <a:off x="4547698" y="1608667"/>
            <a:ext cx="3421958" cy="4501127"/>
          </a:xfrm>
        </p:spPr>
        <p:txBody>
          <a:bodyPr>
            <a:normAutofit/>
          </a:bodyPr>
          <a:lstStyle/>
          <a:p>
            <a:pPr marL="0" indent="0">
              <a:buNone/>
            </a:pPr>
            <a:r>
              <a:rPr lang="en-US" sz="2000" dirty="0"/>
              <a:t>#Try typing in yourself</a:t>
            </a:r>
          </a:p>
          <a:p>
            <a:pPr marL="0" indent="0">
              <a:buNone/>
            </a:pPr>
            <a:r>
              <a:rPr lang="en-US" sz="2000" dirty="0" err="1"/>
              <a:t>i</a:t>
            </a:r>
            <a:r>
              <a:rPr lang="en-US" sz="2000" dirty="0"/>
              <a:t> = 1</a:t>
            </a:r>
          </a:p>
          <a:p>
            <a:pPr marL="0" indent="0">
              <a:buNone/>
            </a:pPr>
            <a:r>
              <a:rPr lang="en-US" sz="2000" dirty="0"/>
              <a:t>while </a:t>
            </a:r>
            <a:r>
              <a:rPr lang="en-US" sz="2000" dirty="0" err="1"/>
              <a:t>i</a:t>
            </a:r>
            <a:r>
              <a:rPr lang="en-US" sz="2000" dirty="0"/>
              <a:t> &lt; 6:</a:t>
            </a:r>
          </a:p>
          <a:p>
            <a:pPr marL="0" indent="0">
              <a:buNone/>
            </a:pPr>
            <a:r>
              <a:rPr lang="en-US" sz="2000" dirty="0"/>
              <a:t>  print(</a:t>
            </a:r>
            <a:r>
              <a:rPr lang="en-US" sz="2000" dirty="0" err="1"/>
              <a:t>i</a:t>
            </a:r>
            <a:r>
              <a:rPr lang="en-US" sz="2000" dirty="0"/>
              <a:t>)</a:t>
            </a:r>
          </a:p>
          <a:p>
            <a:pPr marL="0" indent="0">
              <a:buNone/>
            </a:pPr>
            <a:r>
              <a:rPr lang="en-US" sz="2000" dirty="0"/>
              <a:t>  </a:t>
            </a:r>
            <a:r>
              <a:rPr lang="en-US" sz="2000" dirty="0" err="1"/>
              <a:t>i</a:t>
            </a:r>
            <a:r>
              <a:rPr lang="en-US" sz="2000" dirty="0"/>
              <a:t> += 1</a:t>
            </a:r>
          </a:p>
          <a:p>
            <a:pPr marL="0" indent="0">
              <a:buNone/>
            </a:pPr>
            <a:r>
              <a:rPr lang="en-US" sz="2000" dirty="0"/>
              <a:t>else:</a:t>
            </a:r>
          </a:p>
          <a:p>
            <a:pPr marL="0" indent="0">
              <a:buNone/>
            </a:pPr>
            <a:r>
              <a:rPr lang="en-US" sz="2000" dirty="0"/>
              <a:t>  print("</a:t>
            </a:r>
            <a:r>
              <a:rPr lang="en-US" sz="2000" dirty="0" err="1"/>
              <a:t>i</a:t>
            </a:r>
            <a:r>
              <a:rPr lang="en-US" sz="2000" dirty="0"/>
              <a:t> is no longer less than 6")</a:t>
            </a:r>
          </a:p>
        </p:txBody>
      </p:sp>
      <p:sp>
        <p:nvSpPr>
          <p:cNvPr id="5" name="Content Placeholder 4">
            <a:extLst>
              <a:ext uri="{FF2B5EF4-FFF2-40B4-BE49-F238E27FC236}">
                <a16:creationId xmlns:a16="http://schemas.microsoft.com/office/drawing/2014/main" id="{42404BC2-6895-CC4E-AFD6-7B5EE119939E}"/>
              </a:ext>
            </a:extLst>
          </p:cNvPr>
          <p:cNvSpPr>
            <a:spLocks noGrp="1"/>
          </p:cNvSpPr>
          <p:nvPr>
            <p:ph sz="half" idx="2"/>
          </p:nvPr>
        </p:nvSpPr>
        <p:spPr>
          <a:xfrm>
            <a:off x="8289696" y="1608667"/>
            <a:ext cx="3421957" cy="4501127"/>
          </a:xfrm>
        </p:spPr>
        <p:txBody>
          <a:bodyPr>
            <a:normAutofit/>
          </a:bodyPr>
          <a:lstStyle/>
          <a:p>
            <a:r>
              <a:rPr lang="en-US" sz="2000" dirty="0"/>
              <a:t>With the else statement we can run a block of code once when the condition no longer is true.</a:t>
            </a:r>
          </a:p>
          <a:p>
            <a:endParaRPr lang="en-US" sz="2000" dirty="0"/>
          </a:p>
          <a:p>
            <a:endParaRPr lang="en-US" sz="2000" dirty="0"/>
          </a:p>
          <a:p>
            <a:endParaRPr lang="en-US" sz="2000" dirty="0"/>
          </a:p>
        </p:txBody>
      </p:sp>
    </p:spTree>
    <p:extLst>
      <p:ext uri="{BB962C8B-B14F-4D97-AF65-F5344CB8AC3E}">
        <p14:creationId xmlns:p14="http://schemas.microsoft.com/office/powerpoint/2010/main" val="13169341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C07CC2E-DD01-B14A-8705-E78A99E61A51}"/>
              </a:ext>
            </a:extLst>
          </p:cNvPr>
          <p:cNvSpPr>
            <a:spLocks noGrp="1"/>
          </p:cNvSpPr>
          <p:nvPr>
            <p:ph type="title"/>
          </p:nvPr>
        </p:nvSpPr>
        <p:spPr>
          <a:xfrm>
            <a:off x="863029" y="1012004"/>
            <a:ext cx="3416158" cy="4795408"/>
          </a:xfrm>
        </p:spPr>
        <p:txBody>
          <a:bodyPr>
            <a:normAutofit/>
          </a:bodyPr>
          <a:lstStyle/>
          <a:p>
            <a:r>
              <a:rPr lang="en-US">
                <a:solidFill>
                  <a:srgbClr val="FFFFFF"/>
                </a:solidFill>
              </a:rPr>
              <a:t>Loop control</a:t>
            </a:r>
          </a:p>
        </p:txBody>
      </p:sp>
      <p:graphicFrame>
        <p:nvGraphicFramePr>
          <p:cNvPr id="5" name="Content Placeholder 2">
            <a:extLst>
              <a:ext uri="{FF2B5EF4-FFF2-40B4-BE49-F238E27FC236}">
                <a16:creationId xmlns:a16="http://schemas.microsoft.com/office/drawing/2014/main" id="{9E6DEA7C-39DB-49CB-9A13-9095D2573253}"/>
              </a:ext>
            </a:extLst>
          </p:cNvPr>
          <p:cNvGraphicFramePr>
            <a:graphicFrameLocks noGrp="1"/>
          </p:cNvGraphicFramePr>
          <p:nvPr>
            <p:ph idx="1"/>
            <p:extLst>
              <p:ext uri="{D42A27DB-BD31-4B8C-83A1-F6EECF244321}">
                <p14:modId xmlns:p14="http://schemas.microsoft.com/office/powerpoint/2010/main" val="188805842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4858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B9E9A6-C055-1A40-B9C4-17AE5B355F73}"/>
              </a:ext>
            </a:extLst>
          </p:cNvPr>
          <p:cNvSpPr>
            <a:spLocks noGrp="1"/>
          </p:cNvSpPr>
          <p:nvPr>
            <p:ph type="title"/>
          </p:nvPr>
        </p:nvSpPr>
        <p:spPr>
          <a:xfrm>
            <a:off x="992206" y="1608667"/>
            <a:ext cx="2823275" cy="4501127"/>
          </a:xfrm>
        </p:spPr>
        <p:txBody>
          <a:bodyPr anchor="t">
            <a:normAutofit/>
          </a:bodyPr>
          <a:lstStyle/>
          <a:p>
            <a:pPr algn="r"/>
            <a:r>
              <a:rPr lang="en-US" sz="3200" dirty="0">
                <a:solidFill>
                  <a:srgbClr val="FFFFFF"/>
                </a:solidFill>
              </a:rPr>
              <a:t>Example: pass statement in Python</a:t>
            </a:r>
          </a:p>
        </p:txBody>
      </p:sp>
      <p:sp>
        <p:nvSpPr>
          <p:cNvPr id="4" name="Content Placeholder 3">
            <a:extLst>
              <a:ext uri="{FF2B5EF4-FFF2-40B4-BE49-F238E27FC236}">
                <a16:creationId xmlns:a16="http://schemas.microsoft.com/office/drawing/2014/main" id="{8530601A-7C05-F34C-BD27-EA81EAA951D2}"/>
              </a:ext>
            </a:extLst>
          </p:cNvPr>
          <p:cNvSpPr>
            <a:spLocks noGrp="1"/>
          </p:cNvSpPr>
          <p:nvPr>
            <p:ph sz="half" idx="1"/>
          </p:nvPr>
        </p:nvSpPr>
        <p:spPr>
          <a:xfrm>
            <a:off x="4547698" y="1608667"/>
            <a:ext cx="3421958" cy="4501127"/>
          </a:xfrm>
        </p:spPr>
        <p:txBody>
          <a:bodyPr>
            <a:normAutofit fontScale="92500" lnSpcReduction="20000"/>
          </a:bodyPr>
          <a:lstStyle/>
          <a:p>
            <a:pPr marL="0" indent="0">
              <a:buNone/>
            </a:pPr>
            <a:r>
              <a:rPr lang="en-US" sz="2000" dirty="0"/>
              <a:t>#try typing this yourself</a:t>
            </a:r>
          </a:p>
          <a:p>
            <a:pPr marL="0" indent="0">
              <a:buNone/>
            </a:pPr>
            <a:r>
              <a:rPr lang="en-US" sz="2000" dirty="0"/>
              <a:t>#1</a:t>
            </a:r>
          </a:p>
          <a:p>
            <a:pPr marL="0" indent="0">
              <a:buNone/>
            </a:pPr>
            <a:r>
              <a:rPr lang="en-US" sz="2000" dirty="0"/>
              <a:t>for x in [0, 1, 2]:</a:t>
            </a:r>
          </a:p>
          <a:p>
            <a:pPr marL="0" indent="0">
              <a:buNone/>
            </a:pPr>
            <a:r>
              <a:rPr lang="en-US" sz="2000" dirty="0"/>
              <a:t>  pass  #try removing the pass here and see what happens</a:t>
            </a:r>
          </a:p>
          <a:p>
            <a:pPr marL="0" indent="0">
              <a:buNone/>
            </a:pPr>
            <a:endParaRPr lang="en-US" sz="2000" dirty="0"/>
          </a:p>
          <a:p>
            <a:pPr marL="0" indent="0">
              <a:buNone/>
            </a:pPr>
            <a:endParaRPr lang="en-US" sz="2000" dirty="0"/>
          </a:p>
          <a:p>
            <a:pPr marL="0" indent="0">
              <a:buNone/>
            </a:pPr>
            <a:r>
              <a:rPr lang="en-US" sz="2000" dirty="0"/>
              <a:t>#2</a:t>
            </a:r>
          </a:p>
          <a:p>
            <a:pPr marL="0" indent="0">
              <a:buNone/>
            </a:pPr>
            <a:r>
              <a:rPr lang="en-US" sz="2000" dirty="0"/>
              <a:t>x = 1</a:t>
            </a:r>
          </a:p>
          <a:p>
            <a:pPr marL="0" indent="0">
              <a:buNone/>
            </a:pPr>
            <a:r>
              <a:rPr lang="en-US" sz="2000" dirty="0"/>
              <a:t>if x == 1:</a:t>
            </a:r>
          </a:p>
          <a:p>
            <a:pPr marL="0" indent="0">
              <a:buNone/>
            </a:pPr>
            <a:r>
              <a:rPr lang="en-US" sz="2000" dirty="0"/>
              <a:t> print(’x is 1’)</a:t>
            </a:r>
          </a:p>
          <a:p>
            <a:pPr marL="0" indent="0">
              <a:buNone/>
            </a:pPr>
            <a:r>
              <a:rPr lang="en-US" sz="2000" dirty="0"/>
              <a:t>else:</a:t>
            </a:r>
          </a:p>
          <a:p>
            <a:pPr marL="0" indent="0">
              <a:buNone/>
            </a:pPr>
            <a:r>
              <a:rPr lang="en-US" sz="2000" dirty="0"/>
              <a:t> pass #try removing the pass here and see what happens</a:t>
            </a:r>
          </a:p>
        </p:txBody>
      </p:sp>
      <p:sp>
        <p:nvSpPr>
          <p:cNvPr id="5" name="Content Placeholder 4">
            <a:extLst>
              <a:ext uri="{FF2B5EF4-FFF2-40B4-BE49-F238E27FC236}">
                <a16:creationId xmlns:a16="http://schemas.microsoft.com/office/drawing/2014/main" id="{42404BC2-6895-CC4E-AFD6-7B5EE119939E}"/>
              </a:ext>
            </a:extLst>
          </p:cNvPr>
          <p:cNvSpPr>
            <a:spLocks noGrp="1"/>
          </p:cNvSpPr>
          <p:nvPr>
            <p:ph sz="half" idx="2"/>
          </p:nvPr>
        </p:nvSpPr>
        <p:spPr>
          <a:xfrm>
            <a:off x="8289696" y="1608667"/>
            <a:ext cx="3421957" cy="4501127"/>
          </a:xfrm>
        </p:spPr>
        <p:txBody>
          <a:bodyPr>
            <a:normAutofit fontScale="92500" lnSpcReduction="20000"/>
          </a:bodyPr>
          <a:lstStyle/>
          <a:p>
            <a:r>
              <a:rPr lang="en-US" sz="2000" dirty="0"/>
              <a:t>for loops cannot be empty, but if you for some reason have a for loop with no content, put in the pass statement to avoid getting an error.</a:t>
            </a:r>
          </a:p>
          <a:p>
            <a:r>
              <a:rPr lang="en-US" sz="2000" dirty="0"/>
              <a:t>Try to see what happens when you remove the pass statement</a:t>
            </a:r>
          </a:p>
          <a:p>
            <a:r>
              <a:rPr lang="en-US" sz="2000" dirty="0"/>
              <a:t>Try also to put a print(x) statement before and after the pass in the loop. What happens?</a:t>
            </a:r>
          </a:p>
          <a:p>
            <a:r>
              <a:rPr lang="en-US" sz="2000" dirty="0"/>
              <a:t>You also cannot leave the “else” part empty in an if-else conditional. </a:t>
            </a:r>
          </a:p>
        </p:txBody>
      </p:sp>
    </p:spTree>
    <p:extLst>
      <p:ext uri="{BB962C8B-B14F-4D97-AF65-F5344CB8AC3E}">
        <p14:creationId xmlns:p14="http://schemas.microsoft.com/office/powerpoint/2010/main" val="288783771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B9E9A6-C055-1A40-B9C4-17AE5B355F73}"/>
              </a:ext>
            </a:extLst>
          </p:cNvPr>
          <p:cNvSpPr>
            <a:spLocks noGrp="1"/>
          </p:cNvSpPr>
          <p:nvPr>
            <p:ph type="title"/>
          </p:nvPr>
        </p:nvSpPr>
        <p:spPr>
          <a:xfrm>
            <a:off x="992206" y="1608667"/>
            <a:ext cx="2823275" cy="4501127"/>
          </a:xfrm>
        </p:spPr>
        <p:txBody>
          <a:bodyPr anchor="t">
            <a:normAutofit/>
          </a:bodyPr>
          <a:lstStyle/>
          <a:p>
            <a:pPr algn="r"/>
            <a:r>
              <a:rPr lang="en-US" sz="3200" dirty="0">
                <a:solidFill>
                  <a:srgbClr val="FFFFFF"/>
                </a:solidFill>
              </a:rPr>
              <a:t>Example: break statement in Python</a:t>
            </a:r>
          </a:p>
        </p:txBody>
      </p:sp>
      <p:sp>
        <p:nvSpPr>
          <p:cNvPr id="4" name="Content Placeholder 3">
            <a:extLst>
              <a:ext uri="{FF2B5EF4-FFF2-40B4-BE49-F238E27FC236}">
                <a16:creationId xmlns:a16="http://schemas.microsoft.com/office/drawing/2014/main" id="{8530601A-7C05-F34C-BD27-EA81EAA951D2}"/>
              </a:ext>
            </a:extLst>
          </p:cNvPr>
          <p:cNvSpPr>
            <a:spLocks noGrp="1"/>
          </p:cNvSpPr>
          <p:nvPr>
            <p:ph sz="half" idx="1"/>
          </p:nvPr>
        </p:nvSpPr>
        <p:spPr>
          <a:xfrm>
            <a:off x="4547698" y="1608667"/>
            <a:ext cx="3421958" cy="4501127"/>
          </a:xfrm>
        </p:spPr>
        <p:txBody>
          <a:bodyPr>
            <a:normAutofit fontScale="85000" lnSpcReduction="10000"/>
          </a:bodyPr>
          <a:lstStyle/>
          <a:p>
            <a:pPr marL="0" indent="0">
              <a:buNone/>
            </a:pPr>
            <a:r>
              <a:rPr lang="en-US" sz="2000" dirty="0"/>
              <a:t>#try typing this yourself</a:t>
            </a:r>
          </a:p>
          <a:p>
            <a:pPr marL="0" indent="0">
              <a:buNone/>
            </a:pPr>
            <a:r>
              <a:rPr lang="en-US" sz="2000" dirty="0"/>
              <a:t>#1</a:t>
            </a:r>
          </a:p>
          <a:p>
            <a:pPr marL="0" indent="0">
              <a:buNone/>
            </a:pPr>
            <a:r>
              <a:rPr lang="en-US" sz="2000" dirty="0"/>
              <a:t>fruits = ["apple", "banana", "cherry"]</a:t>
            </a:r>
          </a:p>
          <a:p>
            <a:pPr marL="0" indent="0">
              <a:buNone/>
            </a:pPr>
            <a:r>
              <a:rPr lang="en-US" sz="2000" dirty="0"/>
              <a:t>for x in fruits:</a:t>
            </a:r>
          </a:p>
          <a:p>
            <a:pPr marL="0" indent="0">
              <a:buNone/>
            </a:pPr>
            <a:r>
              <a:rPr lang="en-US" sz="2000" dirty="0"/>
              <a:t>  print(x)</a:t>
            </a:r>
          </a:p>
          <a:p>
            <a:pPr marL="0" indent="0">
              <a:buNone/>
            </a:pPr>
            <a:r>
              <a:rPr lang="en-US" sz="2000" dirty="0"/>
              <a:t>  if x == "banana":</a:t>
            </a:r>
          </a:p>
          <a:p>
            <a:pPr marL="0" indent="0">
              <a:buNone/>
            </a:pPr>
            <a:r>
              <a:rPr lang="en-US" sz="2000" dirty="0"/>
              <a:t>    break</a:t>
            </a:r>
          </a:p>
          <a:p>
            <a:pPr marL="0" indent="0">
              <a:buNone/>
            </a:pPr>
            <a:r>
              <a:rPr lang="en-US" sz="2000" dirty="0"/>
              <a:t>#2</a:t>
            </a:r>
          </a:p>
          <a:p>
            <a:pPr marL="0" indent="0">
              <a:buNone/>
            </a:pPr>
            <a:r>
              <a:rPr lang="en-US" sz="2000" dirty="0"/>
              <a:t>fruits = ["apple", "banana", "cherry"]</a:t>
            </a:r>
          </a:p>
          <a:p>
            <a:pPr marL="0" indent="0">
              <a:buNone/>
            </a:pPr>
            <a:r>
              <a:rPr lang="en-US" sz="2000" dirty="0"/>
              <a:t>for x in fruits:</a:t>
            </a:r>
          </a:p>
          <a:p>
            <a:pPr marL="0" indent="0">
              <a:buNone/>
            </a:pPr>
            <a:r>
              <a:rPr lang="en-US" sz="2000" dirty="0"/>
              <a:t>  if x == "banana":</a:t>
            </a:r>
          </a:p>
          <a:p>
            <a:pPr marL="0" indent="0">
              <a:buNone/>
            </a:pPr>
            <a:r>
              <a:rPr lang="en-US" sz="2000" dirty="0"/>
              <a:t>    break</a:t>
            </a:r>
          </a:p>
          <a:p>
            <a:pPr marL="0" indent="0">
              <a:buNone/>
            </a:pPr>
            <a:r>
              <a:rPr lang="en-US" sz="2000" dirty="0"/>
              <a:t>  print(x)</a:t>
            </a:r>
          </a:p>
        </p:txBody>
      </p:sp>
      <p:sp>
        <p:nvSpPr>
          <p:cNvPr id="5" name="Content Placeholder 4">
            <a:extLst>
              <a:ext uri="{FF2B5EF4-FFF2-40B4-BE49-F238E27FC236}">
                <a16:creationId xmlns:a16="http://schemas.microsoft.com/office/drawing/2014/main" id="{42404BC2-6895-CC4E-AFD6-7B5EE119939E}"/>
              </a:ext>
            </a:extLst>
          </p:cNvPr>
          <p:cNvSpPr>
            <a:spLocks noGrp="1"/>
          </p:cNvSpPr>
          <p:nvPr>
            <p:ph sz="half" idx="2"/>
          </p:nvPr>
        </p:nvSpPr>
        <p:spPr>
          <a:xfrm>
            <a:off x="8289696" y="1608667"/>
            <a:ext cx="3421957" cy="4501127"/>
          </a:xfrm>
        </p:spPr>
        <p:txBody>
          <a:bodyPr>
            <a:normAutofit fontScale="85000" lnSpcReduction="10000"/>
          </a:bodyPr>
          <a:lstStyle/>
          <a:p>
            <a:r>
              <a:rPr lang="en-US" sz="2000" dirty="0"/>
              <a:t>With the break statement we can stop the loop before it has looped through all the items.</a:t>
            </a:r>
          </a:p>
          <a:p>
            <a:r>
              <a:rPr lang="en-US" sz="2000" dirty="0" err="1"/>
              <a:t>Qn</a:t>
            </a:r>
            <a:r>
              <a:rPr lang="en-US" sz="2000" dirty="0"/>
              <a:t>: What will happen if we replace with x == "banana” by x == ”apple”?</a:t>
            </a:r>
          </a:p>
          <a:p>
            <a:r>
              <a:rPr lang="en-US" sz="2000" dirty="0" err="1"/>
              <a:t>Qn</a:t>
            </a:r>
            <a:r>
              <a:rPr lang="en-US" sz="2000" dirty="0"/>
              <a:t>: How come the output looks different between #1 and #2?</a:t>
            </a:r>
          </a:p>
        </p:txBody>
      </p:sp>
    </p:spTree>
    <p:extLst>
      <p:ext uri="{BB962C8B-B14F-4D97-AF65-F5344CB8AC3E}">
        <p14:creationId xmlns:p14="http://schemas.microsoft.com/office/powerpoint/2010/main" val="392426810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9A9E6A-04F4-1048-B9CC-8BC32ED46BA1}"/>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a:t>Open session with the class</a:t>
            </a:r>
          </a:p>
        </p:txBody>
      </p:sp>
      <p:sp>
        <p:nvSpPr>
          <p:cNvPr id="8" name="Text Placeholder 7">
            <a:extLst>
              <a:ext uri="{FF2B5EF4-FFF2-40B4-BE49-F238E27FC236}">
                <a16:creationId xmlns:a16="http://schemas.microsoft.com/office/drawing/2014/main" id="{26795B60-D0A0-7949-9092-4499648F2622}"/>
              </a:ext>
            </a:extLst>
          </p:cNvPr>
          <p:cNvSpPr>
            <a:spLocks noGrp="1"/>
          </p:cNvSpPr>
          <p:nvPr>
            <p:ph type="body" idx="1"/>
          </p:nvPr>
        </p:nvSpPr>
        <p:spPr>
          <a:xfrm>
            <a:off x="6746627" y="4750893"/>
            <a:ext cx="4645250" cy="1147863"/>
          </a:xfrm>
        </p:spPr>
        <p:txBody>
          <a:bodyPr vert="horz" lIns="91440" tIns="45720" rIns="91440" bIns="45720" rtlCol="0" anchor="t">
            <a:normAutofit/>
          </a:bodyPr>
          <a:lstStyle/>
          <a:p>
            <a:r>
              <a:rPr lang="en-US" sz="2000">
                <a:solidFill>
                  <a:schemeClr val="tx1"/>
                </a:solidFill>
              </a:rPr>
              <a:t>Questions for discussion</a:t>
            </a:r>
          </a:p>
        </p:txBody>
      </p:sp>
      <p:sp>
        <p:nvSpPr>
          <p:cNvPr id="13" name="Freeform: Shape 1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D31916D2-D143-BD4A-9974-0FA7D1CD58E7}"/>
              </a:ext>
            </a:extLst>
          </p:cNvPr>
          <p:cNvPicPr>
            <a:picLocks noChangeAspect="1"/>
          </p:cNvPicPr>
          <p:nvPr/>
        </p:nvPicPr>
        <p:blipFill rotWithShape="1">
          <a:blip r:embed="rId2"/>
          <a:srcRect l="27778" r="13587"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283962959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B9E9A6-C055-1A40-B9C4-17AE5B355F73}"/>
              </a:ext>
            </a:extLst>
          </p:cNvPr>
          <p:cNvSpPr>
            <a:spLocks noGrp="1"/>
          </p:cNvSpPr>
          <p:nvPr>
            <p:ph type="title"/>
          </p:nvPr>
        </p:nvSpPr>
        <p:spPr>
          <a:xfrm>
            <a:off x="992206" y="1608667"/>
            <a:ext cx="2823275" cy="4501127"/>
          </a:xfrm>
        </p:spPr>
        <p:txBody>
          <a:bodyPr anchor="t">
            <a:normAutofit/>
          </a:bodyPr>
          <a:lstStyle/>
          <a:p>
            <a:pPr algn="r"/>
            <a:r>
              <a:rPr lang="en-US" sz="3200" dirty="0">
                <a:solidFill>
                  <a:srgbClr val="FFFFFF"/>
                </a:solidFill>
              </a:rPr>
              <a:t>Example: break statement + while loop in Python</a:t>
            </a:r>
          </a:p>
        </p:txBody>
      </p:sp>
      <p:sp>
        <p:nvSpPr>
          <p:cNvPr id="4" name="Content Placeholder 3">
            <a:extLst>
              <a:ext uri="{FF2B5EF4-FFF2-40B4-BE49-F238E27FC236}">
                <a16:creationId xmlns:a16="http://schemas.microsoft.com/office/drawing/2014/main" id="{8530601A-7C05-F34C-BD27-EA81EAA951D2}"/>
              </a:ext>
            </a:extLst>
          </p:cNvPr>
          <p:cNvSpPr>
            <a:spLocks noGrp="1"/>
          </p:cNvSpPr>
          <p:nvPr>
            <p:ph sz="half" idx="1"/>
          </p:nvPr>
        </p:nvSpPr>
        <p:spPr>
          <a:xfrm>
            <a:off x="4547698" y="1608667"/>
            <a:ext cx="3421958" cy="4501127"/>
          </a:xfrm>
        </p:spPr>
        <p:txBody>
          <a:bodyPr>
            <a:normAutofit/>
          </a:bodyPr>
          <a:lstStyle/>
          <a:p>
            <a:pPr marL="0" indent="0">
              <a:buNone/>
            </a:pPr>
            <a:r>
              <a:rPr lang="en-US" sz="2000" dirty="0"/>
              <a:t>#try typing this yourself</a:t>
            </a:r>
          </a:p>
          <a:p>
            <a:pPr marL="0" indent="0">
              <a:buNone/>
            </a:pPr>
            <a:r>
              <a:rPr lang="en-US" sz="2000" dirty="0" err="1"/>
              <a:t>i</a:t>
            </a:r>
            <a:r>
              <a:rPr lang="en-US" sz="2000" dirty="0"/>
              <a:t> = 1</a:t>
            </a:r>
          </a:p>
          <a:p>
            <a:pPr marL="0" indent="0">
              <a:buNone/>
            </a:pPr>
            <a:r>
              <a:rPr lang="en-US" sz="2000" dirty="0"/>
              <a:t>while </a:t>
            </a:r>
            <a:r>
              <a:rPr lang="en-US" sz="2000" dirty="0" err="1"/>
              <a:t>i</a:t>
            </a:r>
            <a:r>
              <a:rPr lang="en-US" sz="2000" dirty="0"/>
              <a:t> &lt; 6:</a:t>
            </a:r>
          </a:p>
          <a:p>
            <a:pPr marL="0" indent="0">
              <a:buNone/>
            </a:pPr>
            <a:r>
              <a:rPr lang="en-US" sz="2000" dirty="0"/>
              <a:t>  print(</a:t>
            </a:r>
            <a:r>
              <a:rPr lang="en-US" sz="2000" dirty="0" err="1"/>
              <a:t>i</a:t>
            </a:r>
            <a:r>
              <a:rPr lang="en-US" sz="2000" dirty="0"/>
              <a:t>)</a:t>
            </a:r>
          </a:p>
          <a:p>
            <a:pPr marL="0" indent="0">
              <a:buNone/>
            </a:pPr>
            <a:r>
              <a:rPr lang="en-US" sz="2000" dirty="0"/>
              <a:t>  if </a:t>
            </a:r>
            <a:r>
              <a:rPr lang="en-US" sz="2000" dirty="0" err="1"/>
              <a:t>i</a:t>
            </a:r>
            <a:r>
              <a:rPr lang="en-US" sz="2000" dirty="0"/>
              <a:t> == 3:</a:t>
            </a:r>
          </a:p>
          <a:p>
            <a:pPr marL="0" indent="0">
              <a:buNone/>
            </a:pPr>
            <a:r>
              <a:rPr lang="en-US" sz="2000" dirty="0"/>
              <a:t>    break</a:t>
            </a:r>
          </a:p>
          <a:p>
            <a:pPr marL="0" indent="0">
              <a:buNone/>
            </a:pPr>
            <a:r>
              <a:rPr lang="en-US" sz="2000" dirty="0"/>
              <a:t>  </a:t>
            </a:r>
            <a:r>
              <a:rPr lang="en-US" sz="2000" dirty="0" err="1"/>
              <a:t>i</a:t>
            </a:r>
            <a:r>
              <a:rPr lang="en-US" sz="2000" dirty="0"/>
              <a:t> += 1</a:t>
            </a:r>
          </a:p>
        </p:txBody>
      </p:sp>
      <p:sp>
        <p:nvSpPr>
          <p:cNvPr id="5" name="Content Placeholder 4">
            <a:extLst>
              <a:ext uri="{FF2B5EF4-FFF2-40B4-BE49-F238E27FC236}">
                <a16:creationId xmlns:a16="http://schemas.microsoft.com/office/drawing/2014/main" id="{42404BC2-6895-CC4E-AFD6-7B5EE119939E}"/>
              </a:ext>
            </a:extLst>
          </p:cNvPr>
          <p:cNvSpPr>
            <a:spLocks noGrp="1"/>
          </p:cNvSpPr>
          <p:nvPr>
            <p:ph sz="half" idx="2"/>
          </p:nvPr>
        </p:nvSpPr>
        <p:spPr>
          <a:xfrm>
            <a:off x="8289696" y="1608667"/>
            <a:ext cx="3421957" cy="4501127"/>
          </a:xfrm>
        </p:spPr>
        <p:txBody>
          <a:bodyPr>
            <a:normAutofit/>
          </a:bodyPr>
          <a:lstStyle/>
          <a:p>
            <a:r>
              <a:rPr lang="en-US" sz="2000" dirty="0"/>
              <a:t>With the break statement we can stop the loop even if the while condition is true.</a:t>
            </a:r>
          </a:p>
          <a:p>
            <a:r>
              <a:rPr lang="en-US" sz="2000" dirty="0"/>
              <a:t>Break overrides the while loop</a:t>
            </a:r>
          </a:p>
          <a:p>
            <a:endParaRPr lang="en-US" sz="2000" dirty="0"/>
          </a:p>
        </p:txBody>
      </p:sp>
    </p:spTree>
    <p:extLst>
      <p:ext uri="{BB962C8B-B14F-4D97-AF65-F5344CB8AC3E}">
        <p14:creationId xmlns:p14="http://schemas.microsoft.com/office/powerpoint/2010/main" val="40649063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B9E9A6-C055-1A40-B9C4-17AE5B355F73}"/>
              </a:ext>
            </a:extLst>
          </p:cNvPr>
          <p:cNvSpPr>
            <a:spLocks noGrp="1"/>
          </p:cNvSpPr>
          <p:nvPr>
            <p:ph type="title"/>
          </p:nvPr>
        </p:nvSpPr>
        <p:spPr>
          <a:xfrm>
            <a:off x="992206" y="1608667"/>
            <a:ext cx="2823275" cy="4501127"/>
          </a:xfrm>
        </p:spPr>
        <p:txBody>
          <a:bodyPr anchor="t">
            <a:normAutofit/>
          </a:bodyPr>
          <a:lstStyle/>
          <a:p>
            <a:pPr algn="r"/>
            <a:r>
              <a:rPr lang="en-US" sz="3200" dirty="0">
                <a:solidFill>
                  <a:srgbClr val="FFFFFF"/>
                </a:solidFill>
              </a:rPr>
              <a:t>Example: continue statement + while loop in Python</a:t>
            </a:r>
          </a:p>
        </p:txBody>
      </p:sp>
      <p:sp>
        <p:nvSpPr>
          <p:cNvPr id="4" name="Content Placeholder 3">
            <a:extLst>
              <a:ext uri="{FF2B5EF4-FFF2-40B4-BE49-F238E27FC236}">
                <a16:creationId xmlns:a16="http://schemas.microsoft.com/office/drawing/2014/main" id="{8530601A-7C05-F34C-BD27-EA81EAA951D2}"/>
              </a:ext>
            </a:extLst>
          </p:cNvPr>
          <p:cNvSpPr>
            <a:spLocks noGrp="1"/>
          </p:cNvSpPr>
          <p:nvPr>
            <p:ph sz="half" idx="1"/>
          </p:nvPr>
        </p:nvSpPr>
        <p:spPr>
          <a:xfrm>
            <a:off x="4547698" y="1608667"/>
            <a:ext cx="3421958" cy="4501127"/>
          </a:xfrm>
        </p:spPr>
        <p:txBody>
          <a:bodyPr>
            <a:normAutofit/>
          </a:bodyPr>
          <a:lstStyle/>
          <a:p>
            <a:pPr marL="0" indent="0">
              <a:buNone/>
            </a:pPr>
            <a:r>
              <a:rPr lang="en-US" sz="2000" dirty="0"/>
              <a:t>#try typing this yourself</a:t>
            </a:r>
          </a:p>
          <a:p>
            <a:pPr marL="0" indent="0">
              <a:buNone/>
            </a:pPr>
            <a:r>
              <a:rPr lang="en-US" sz="2000" dirty="0" err="1"/>
              <a:t>i</a:t>
            </a:r>
            <a:r>
              <a:rPr lang="en-US" sz="2000" dirty="0"/>
              <a:t> = 0</a:t>
            </a:r>
          </a:p>
          <a:p>
            <a:pPr marL="0" indent="0">
              <a:buNone/>
            </a:pPr>
            <a:r>
              <a:rPr lang="en-US" sz="2000" dirty="0"/>
              <a:t>while </a:t>
            </a:r>
            <a:r>
              <a:rPr lang="en-US" sz="2000" dirty="0" err="1"/>
              <a:t>i</a:t>
            </a:r>
            <a:r>
              <a:rPr lang="en-US" sz="2000" dirty="0"/>
              <a:t> &lt; 6:</a:t>
            </a:r>
          </a:p>
          <a:p>
            <a:pPr marL="0" indent="0">
              <a:buNone/>
            </a:pPr>
            <a:r>
              <a:rPr lang="en-US" sz="2000" dirty="0"/>
              <a:t>  </a:t>
            </a:r>
            <a:r>
              <a:rPr lang="en-US" sz="2000" dirty="0" err="1"/>
              <a:t>i</a:t>
            </a:r>
            <a:r>
              <a:rPr lang="en-US" sz="2000" dirty="0"/>
              <a:t> += 1</a:t>
            </a:r>
          </a:p>
          <a:p>
            <a:pPr marL="0" indent="0">
              <a:buNone/>
            </a:pPr>
            <a:r>
              <a:rPr lang="en-US" sz="2000" dirty="0"/>
              <a:t>  if </a:t>
            </a:r>
            <a:r>
              <a:rPr lang="en-US" sz="2000" dirty="0" err="1"/>
              <a:t>i</a:t>
            </a:r>
            <a:r>
              <a:rPr lang="en-US" sz="2000" dirty="0"/>
              <a:t> == 3:</a:t>
            </a:r>
          </a:p>
          <a:p>
            <a:pPr marL="0" indent="0">
              <a:buNone/>
            </a:pPr>
            <a:r>
              <a:rPr lang="en-US" sz="2000" dirty="0"/>
              <a:t>    continue</a:t>
            </a:r>
          </a:p>
          <a:p>
            <a:pPr marL="0" indent="0">
              <a:buNone/>
            </a:pPr>
            <a:r>
              <a:rPr lang="en-US" sz="2000" dirty="0"/>
              <a:t>  print(</a:t>
            </a:r>
            <a:r>
              <a:rPr lang="en-US" sz="2000" dirty="0" err="1"/>
              <a:t>i</a:t>
            </a:r>
            <a:r>
              <a:rPr lang="en-US" sz="2000" dirty="0"/>
              <a:t>)</a:t>
            </a:r>
          </a:p>
        </p:txBody>
      </p:sp>
      <p:sp>
        <p:nvSpPr>
          <p:cNvPr id="5" name="Content Placeholder 4">
            <a:extLst>
              <a:ext uri="{FF2B5EF4-FFF2-40B4-BE49-F238E27FC236}">
                <a16:creationId xmlns:a16="http://schemas.microsoft.com/office/drawing/2014/main" id="{42404BC2-6895-CC4E-AFD6-7B5EE119939E}"/>
              </a:ext>
            </a:extLst>
          </p:cNvPr>
          <p:cNvSpPr>
            <a:spLocks noGrp="1"/>
          </p:cNvSpPr>
          <p:nvPr>
            <p:ph sz="half" idx="2"/>
          </p:nvPr>
        </p:nvSpPr>
        <p:spPr>
          <a:xfrm>
            <a:off x="8289696" y="1608667"/>
            <a:ext cx="3421957" cy="4501127"/>
          </a:xfrm>
        </p:spPr>
        <p:txBody>
          <a:bodyPr>
            <a:normAutofit/>
          </a:bodyPr>
          <a:lstStyle/>
          <a:p>
            <a:r>
              <a:rPr lang="en-US" sz="2000" dirty="0"/>
              <a:t>With the continue statement we can stop the current iteration, and continue with the next:</a:t>
            </a:r>
          </a:p>
          <a:p>
            <a:endParaRPr lang="en-US" sz="2000" dirty="0"/>
          </a:p>
          <a:p>
            <a:endParaRPr lang="en-US" sz="2000" dirty="0"/>
          </a:p>
        </p:txBody>
      </p:sp>
    </p:spTree>
    <p:extLst>
      <p:ext uri="{BB962C8B-B14F-4D97-AF65-F5344CB8AC3E}">
        <p14:creationId xmlns:p14="http://schemas.microsoft.com/office/powerpoint/2010/main" val="1738435522"/>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B9E9A6-C055-1A40-B9C4-17AE5B355F73}"/>
              </a:ext>
            </a:extLst>
          </p:cNvPr>
          <p:cNvSpPr>
            <a:spLocks noGrp="1"/>
          </p:cNvSpPr>
          <p:nvPr>
            <p:ph type="title"/>
          </p:nvPr>
        </p:nvSpPr>
        <p:spPr>
          <a:xfrm>
            <a:off x="992206" y="1608667"/>
            <a:ext cx="2823275" cy="4501127"/>
          </a:xfrm>
        </p:spPr>
        <p:txBody>
          <a:bodyPr anchor="t">
            <a:normAutofit/>
          </a:bodyPr>
          <a:lstStyle/>
          <a:p>
            <a:pPr algn="r"/>
            <a:r>
              <a:rPr lang="en-US" sz="3200" dirty="0">
                <a:solidFill>
                  <a:srgbClr val="FFFFFF"/>
                </a:solidFill>
              </a:rPr>
              <a:t>Example: continue statement in Python</a:t>
            </a:r>
          </a:p>
        </p:txBody>
      </p:sp>
      <p:sp>
        <p:nvSpPr>
          <p:cNvPr id="4" name="Content Placeholder 3">
            <a:extLst>
              <a:ext uri="{FF2B5EF4-FFF2-40B4-BE49-F238E27FC236}">
                <a16:creationId xmlns:a16="http://schemas.microsoft.com/office/drawing/2014/main" id="{8530601A-7C05-F34C-BD27-EA81EAA951D2}"/>
              </a:ext>
            </a:extLst>
          </p:cNvPr>
          <p:cNvSpPr>
            <a:spLocks noGrp="1"/>
          </p:cNvSpPr>
          <p:nvPr>
            <p:ph sz="half" idx="1"/>
          </p:nvPr>
        </p:nvSpPr>
        <p:spPr>
          <a:xfrm>
            <a:off x="4547698" y="1608667"/>
            <a:ext cx="3421958" cy="4501127"/>
          </a:xfrm>
        </p:spPr>
        <p:txBody>
          <a:bodyPr>
            <a:normAutofit/>
          </a:bodyPr>
          <a:lstStyle/>
          <a:p>
            <a:pPr marL="0" indent="0">
              <a:buNone/>
            </a:pPr>
            <a:r>
              <a:rPr lang="en-US" sz="2000" dirty="0"/>
              <a:t>#try typing this yourself</a:t>
            </a:r>
          </a:p>
          <a:p>
            <a:pPr marL="0" indent="0">
              <a:buNone/>
            </a:pPr>
            <a:r>
              <a:rPr lang="en-US" sz="2000" dirty="0"/>
              <a:t>fruits = ["apple", "banana", "cherry"]</a:t>
            </a:r>
          </a:p>
          <a:p>
            <a:pPr marL="0" indent="0">
              <a:buNone/>
            </a:pPr>
            <a:r>
              <a:rPr lang="en-US" sz="2000" dirty="0"/>
              <a:t>for x in fruits:</a:t>
            </a:r>
          </a:p>
          <a:p>
            <a:pPr marL="0" indent="0">
              <a:buNone/>
            </a:pPr>
            <a:r>
              <a:rPr lang="en-US" sz="2000" dirty="0"/>
              <a:t>  if x == "banana":</a:t>
            </a:r>
          </a:p>
          <a:p>
            <a:pPr marL="0" indent="0">
              <a:buNone/>
            </a:pPr>
            <a:r>
              <a:rPr lang="en-US" sz="2000" dirty="0"/>
              <a:t>    continue</a:t>
            </a:r>
          </a:p>
          <a:p>
            <a:pPr marL="0" indent="0">
              <a:buNone/>
            </a:pPr>
            <a:r>
              <a:rPr lang="en-US" sz="2000" dirty="0"/>
              <a:t>  print(x)</a:t>
            </a:r>
          </a:p>
        </p:txBody>
      </p:sp>
      <p:sp>
        <p:nvSpPr>
          <p:cNvPr id="5" name="Content Placeholder 4">
            <a:extLst>
              <a:ext uri="{FF2B5EF4-FFF2-40B4-BE49-F238E27FC236}">
                <a16:creationId xmlns:a16="http://schemas.microsoft.com/office/drawing/2014/main" id="{42404BC2-6895-CC4E-AFD6-7B5EE119939E}"/>
              </a:ext>
            </a:extLst>
          </p:cNvPr>
          <p:cNvSpPr>
            <a:spLocks noGrp="1"/>
          </p:cNvSpPr>
          <p:nvPr>
            <p:ph sz="half" idx="2"/>
          </p:nvPr>
        </p:nvSpPr>
        <p:spPr>
          <a:xfrm>
            <a:off x="8289696" y="1608667"/>
            <a:ext cx="3421957" cy="4501127"/>
          </a:xfrm>
        </p:spPr>
        <p:txBody>
          <a:bodyPr>
            <a:normAutofit/>
          </a:bodyPr>
          <a:lstStyle/>
          <a:p>
            <a:r>
              <a:rPr lang="en-US" sz="2000" dirty="0"/>
              <a:t>With the continue statement we can stop the current iteration of the loop, and continue with the next:</a:t>
            </a:r>
          </a:p>
          <a:p>
            <a:endParaRPr lang="en-US" sz="2000" dirty="0"/>
          </a:p>
          <a:p>
            <a:endParaRPr lang="en-US" sz="2000" dirty="0"/>
          </a:p>
        </p:txBody>
      </p:sp>
    </p:spTree>
    <p:extLst>
      <p:ext uri="{BB962C8B-B14F-4D97-AF65-F5344CB8AC3E}">
        <p14:creationId xmlns:p14="http://schemas.microsoft.com/office/powerpoint/2010/main" val="1305863457"/>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61DD93-1244-FF44-B4A6-AE03B72909F2}"/>
              </a:ext>
            </a:extLst>
          </p:cNvPr>
          <p:cNvSpPr>
            <a:spLocks noGrp="1"/>
          </p:cNvSpPr>
          <p:nvPr>
            <p:ph type="title"/>
          </p:nvPr>
        </p:nvSpPr>
        <p:spPr>
          <a:xfrm>
            <a:off x="863029" y="1012004"/>
            <a:ext cx="3416158" cy="4795408"/>
          </a:xfrm>
        </p:spPr>
        <p:txBody>
          <a:bodyPr>
            <a:normAutofit/>
          </a:bodyPr>
          <a:lstStyle/>
          <a:p>
            <a:r>
              <a:rPr lang="en-US">
                <a:solidFill>
                  <a:srgbClr val="FFFFFF"/>
                </a:solidFill>
              </a:rPr>
              <a:t>Nested loops</a:t>
            </a:r>
          </a:p>
        </p:txBody>
      </p:sp>
      <p:graphicFrame>
        <p:nvGraphicFramePr>
          <p:cNvPr id="5" name="Content Placeholder 2">
            <a:extLst>
              <a:ext uri="{FF2B5EF4-FFF2-40B4-BE49-F238E27FC236}">
                <a16:creationId xmlns:a16="http://schemas.microsoft.com/office/drawing/2014/main" id="{4B0290D8-74A7-4C84-9DC9-F4C06950A642}"/>
              </a:ext>
            </a:extLst>
          </p:cNvPr>
          <p:cNvGraphicFramePr>
            <a:graphicFrameLocks noGrp="1"/>
          </p:cNvGraphicFramePr>
          <p:nvPr>
            <p:ph idx="1"/>
            <p:extLst>
              <p:ext uri="{D42A27DB-BD31-4B8C-83A1-F6EECF244321}">
                <p14:modId xmlns:p14="http://schemas.microsoft.com/office/powerpoint/2010/main" val="332140417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1648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B9E9A6-C055-1A40-B9C4-17AE5B355F73}"/>
              </a:ext>
            </a:extLst>
          </p:cNvPr>
          <p:cNvSpPr>
            <a:spLocks noGrp="1"/>
          </p:cNvSpPr>
          <p:nvPr>
            <p:ph type="title"/>
          </p:nvPr>
        </p:nvSpPr>
        <p:spPr>
          <a:xfrm>
            <a:off x="992206" y="1608667"/>
            <a:ext cx="2823275" cy="4501127"/>
          </a:xfrm>
        </p:spPr>
        <p:txBody>
          <a:bodyPr anchor="t">
            <a:normAutofit/>
          </a:bodyPr>
          <a:lstStyle/>
          <a:p>
            <a:pPr algn="r"/>
            <a:r>
              <a:rPr lang="en-US" sz="3200" dirty="0">
                <a:solidFill>
                  <a:srgbClr val="FFFFFF"/>
                </a:solidFill>
              </a:rPr>
              <a:t>Example 1: Nested loop in Python</a:t>
            </a:r>
          </a:p>
        </p:txBody>
      </p:sp>
      <p:sp>
        <p:nvSpPr>
          <p:cNvPr id="4" name="Content Placeholder 3">
            <a:extLst>
              <a:ext uri="{FF2B5EF4-FFF2-40B4-BE49-F238E27FC236}">
                <a16:creationId xmlns:a16="http://schemas.microsoft.com/office/drawing/2014/main" id="{8530601A-7C05-F34C-BD27-EA81EAA951D2}"/>
              </a:ext>
            </a:extLst>
          </p:cNvPr>
          <p:cNvSpPr>
            <a:spLocks noGrp="1"/>
          </p:cNvSpPr>
          <p:nvPr>
            <p:ph sz="half" idx="1"/>
          </p:nvPr>
        </p:nvSpPr>
        <p:spPr>
          <a:xfrm>
            <a:off x="4547698" y="1608667"/>
            <a:ext cx="3421958" cy="4501127"/>
          </a:xfrm>
        </p:spPr>
        <p:txBody>
          <a:bodyPr>
            <a:normAutofit/>
          </a:bodyPr>
          <a:lstStyle/>
          <a:p>
            <a:pPr marL="0" indent="0">
              <a:buNone/>
            </a:pPr>
            <a:r>
              <a:rPr lang="en-US" sz="2000" dirty="0"/>
              <a:t>#try typing this yourself</a:t>
            </a:r>
          </a:p>
          <a:p>
            <a:pPr marL="0" indent="0">
              <a:buNone/>
            </a:pPr>
            <a:r>
              <a:rPr lang="en-US" sz="2000" dirty="0"/>
              <a:t>adj = ["red", "big", "tasty"]</a:t>
            </a:r>
          </a:p>
          <a:p>
            <a:pPr marL="0" indent="0">
              <a:buNone/>
            </a:pPr>
            <a:r>
              <a:rPr lang="en-US" sz="2000" dirty="0"/>
              <a:t>fruits = ["apple", "banana", "cherry"]</a:t>
            </a:r>
          </a:p>
          <a:p>
            <a:pPr marL="0" indent="0">
              <a:buNone/>
            </a:pPr>
            <a:endParaRPr lang="en-US" sz="2000" dirty="0"/>
          </a:p>
          <a:p>
            <a:pPr marL="0" indent="0">
              <a:buNone/>
            </a:pPr>
            <a:r>
              <a:rPr lang="en-US" sz="2000" dirty="0"/>
              <a:t>for x in adj:</a:t>
            </a:r>
          </a:p>
          <a:p>
            <a:pPr marL="0" indent="0">
              <a:buNone/>
            </a:pPr>
            <a:r>
              <a:rPr lang="en-US" sz="2000" dirty="0"/>
              <a:t>  for y in fruits:</a:t>
            </a:r>
          </a:p>
          <a:p>
            <a:pPr marL="0" indent="0">
              <a:buNone/>
            </a:pPr>
            <a:r>
              <a:rPr lang="en-US" sz="2000" dirty="0"/>
              <a:t>    print(x, y)</a:t>
            </a:r>
          </a:p>
        </p:txBody>
      </p:sp>
      <p:sp>
        <p:nvSpPr>
          <p:cNvPr id="5" name="Content Placeholder 4">
            <a:extLst>
              <a:ext uri="{FF2B5EF4-FFF2-40B4-BE49-F238E27FC236}">
                <a16:creationId xmlns:a16="http://schemas.microsoft.com/office/drawing/2014/main" id="{42404BC2-6895-CC4E-AFD6-7B5EE119939E}"/>
              </a:ext>
            </a:extLst>
          </p:cNvPr>
          <p:cNvSpPr>
            <a:spLocks noGrp="1"/>
          </p:cNvSpPr>
          <p:nvPr>
            <p:ph sz="half" idx="2"/>
          </p:nvPr>
        </p:nvSpPr>
        <p:spPr>
          <a:xfrm>
            <a:off x="8289696" y="1608667"/>
            <a:ext cx="3421957" cy="4501127"/>
          </a:xfrm>
        </p:spPr>
        <p:txBody>
          <a:bodyPr>
            <a:normAutofit/>
          </a:bodyPr>
          <a:lstStyle/>
          <a:p>
            <a:r>
              <a:rPr lang="en-US" sz="2000" dirty="0" err="1"/>
              <a:t>Qn</a:t>
            </a:r>
            <a:r>
              <a:rPr lang="en-US" sz="2000" dirty="0"/>
              <a:t>: What would happen if you swapped the order of the inner and outer loop?</a:t>
            </a:r>
          </a:p>
        </p:txBody>
      </p:sp>
    </p:spTree>
    <p:extLst>
      <p:ext uri="{BB962C8B-B14F-4D97-AF65-F5344CB8AC3E}">
        <p14:creationId xmlns:p14="http://schemas.microsoft.com/office/powerpoint/2010/main" val="105336305"/>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9E9E18-CD53-234F-AE37-84A5265DF166}"/>
              </a:ext>
            </a:extLst>
          </p:cNvPr>
          <p:cNvSpPr>
            <a:spLocks noGrp="1"/>
          </p:cNvSpPr>
          <p:nvPr>
            <p:ph type="title"/>
          </p:nvPr>
        </p:nvSpPr>
        <p:spPr>
          <a:xfrm>
            <a:off x="524256" y="4767072"/>
            <a:ext cx="6594189" cy="1625210"/>
          </a:xfrm>
        </p:spPr>
        <p:txBody>
          <a:bodyPr vert="horz" lIns="91440" tIns="45720" rIns="91440" bIns="45720" rtlCol="0">
            <a:normAutofit/>
          </a:bodyPr>
          <a:lstStyle/>
          <a:p>
            <a:pPr algn="r"/>
            <a:r>
              <a:rPr lang="en-US">
                <a:solidFill>
                  <a:srgbClr val="FFFFFF"/>
                </a:solidFill>
              </a:rPr>
              <a:t>Putting what we have learnt so far into perspective</a:t>
            </a:r>
          </a:p>
        </p:txBody>
      </p:sp>
      <p:pic>
        <p:nvPicPr>
          <p:cNvPr id="4" name="Content Placeholder 3">
            <a:extLst>
              <a:ext uri="{FF2B5EF4-FFF2-40B4-BE49-F238E27FC236}">
                <a16:creationId xmlns:a16="http://schemas.microsoft.com/office/drawing/2014/main" id="{5EB78742-7DEA-0744-BDB1-DF0FF49C1C44}"/>
              </a:ext>
            </a:extLst>
          </p:cNvPr>
          <p:cNvPicPr>
            <a:picLocks noChangeAspect="1"/>
          </p:cNvPicPr>
          <p:nvPr/>
        </p:nvPicPr>
        <p:blipFill rotWithShape="1">
          <a:blip r:embed="rId3"/>
          <a:srcRect r="3337"/>
          <a:stretch/>
        </p:blipFill>
        <p:spPr>
          <a:xfrm>
            <a:off x="327547" y="321733"/>
            <a:ext cx="7058306" cy="4107392"/>
          </a:xfrm>
          <a:prstGeom prst="rect">
            <a:avLst/>
          </a:prstGeom>
        </p:spPr>
      </p:pic>
      <p:sp>
        <p:nvSpPr>
          <p:cNvPr id="15" name="Rectangle 1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F2D1884F-DEDF-46C5-BC67-1BAEFD81A345}"/>
              </a:ext>
            </a:extLst>
          </p:cNvPr>
          <p:cNvSpPr>
            <a:spLocks noGrp="1"/>
          </p:cNvSpPr>
          <p:nvPr>
            <p:ph idx="1"/>
          </p:nvPr>
        </p:nvSpPr>
        <p:spPr>
          <a:xfrm>
            <a:off x="8029319" y="917725"/>
            <a:ext cx="3424739" cy="4852362"/>
          </a:xfrm>
        </p:spPr>
        <p:txBody>
          <a:bodyPr anchor="ctr">
            <a:normAutofit/>
          </a:bodyPr>
          <a:lstStyle/>
          <a:p>
            <a:r>
              <a:rPr lang="en-US" sz="2000" dirty="0">
                <a:solidFill>
                  <a:srgbClr val="FFFFFF"/>
                </a:solidFill>
              </a:rPr>
              <a:t>Sequences (line by line of programming code)</a:t>
            </a:r>
          </a:p>
          <a:p>
            <a:r>
              <a:rPr lang="en-US" sz="2000" dirty="0">
                <a:solidFill>
                  <a:srgbClr val="FFFFFF"/>
                </a:solidFill>
              </a:rPr>
              <a:t>Selections (if, if-else</a:t>
            </a:r>
            <a:r>
              <a:rPr lang="en-US" sz="2000">
                <a:solidFill>
                  <a:srgbClr val="FFFFFF"/>
                </a:solidFill>
              </a:rPr>
              <a:t>, if-elif-else</a:t>
            </a:r>
            <a:r>
              <a:rPr lang="en-US" sz="2000" dirty="0">
                <a:solidFill>
                  <a:srgbClr val="FFFFFF"/>
                </a:solidFill>
              </a:rPr>
              <a:t>)</a:t>
            </a:r>
          </a:p>
          <a:p>
            <a:r>
              <a:rPr lang="en-US" sz="2000" dirty="0">
                <a:solidFill>
                  <a:srgbClr val="FFFFFF"/>
                </a:solidFill>
              </a:rPr>
              <a:t>Loops (for, while)</a:t>
            </a:r>
          </a:p>
        </p:txBody>
      </p:sp>
    </p:spTree>
    <p:extLst>
      <p:ext uri="{BB962C8B-B14F-4D97-AF65-F5344CB8AC3E}">
        <p14:creationId xmlns:p14="http://schemas.microsoft.com/office/powerpoint/2010/main" val="4083660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BC652F-6F66-4746-BC9A-892A57CF0B69}"/>
              </a:ext>
            </a:extLst>
          </p:cNvPr>
          <p:cNvSpPr>
            <a:spLocks noGrp="1"/>
          </p:cNvSpPr>
          <p:nvPr>
            <p:ph type="title"/>
          </p:nvPr>
        </p:nvSpPr>
        <p:spPr>
          <a:xfrm>
            <a:off x="2152651" y="4555056"/>
            <a:ext cx="5174047" cy="1723125"/>
          </a:xfrm>
        </p:spPr>
        <p:txBody>
          <a:bodyPr vert="horz" lIns="91440" tIns="45720" rIns="91440" bIns="45720" rtlCol="0" anchor="ctr">
            <a:normAutofit/>
          </a:bodyPr>
          <a:lstStyle/>
          <a:p>
            <a:pPr algn="r">
              <a:lnSpc>
                <a:spcPct val="90000"/>
              </a:lnSpc>
            </a:pPr>
            <a:r>
              <a:rPr lang="en-US" dirty="0"/>
              <a:t>Ready?</a:t>
            </a:r>
          </a:p>
        </p:txBody>
      </p:sp>
      <p:sp>
        <p:nvSpPr>
          <p:cNvPr id="5" name="Text Placeholder 4">
            <a:extLst>
              <a:ext uri="{FF2B5EF4-FFF2-40B4-BE49-F238E27FC236}">
                <a16:creationId xmlns:a16="http://schemas.microsoft.com/office/drawing/2014/main" id="{7FA27B33-BD13-5047-92EC-1DE7443609F5}"/>
              </a:ext>
            </a:extLst>
          </p:cNvPr>
          <p:cNvSpPr>
            <a:spLocks noGrp="1"/>
          </p:cNvSpPr>
          <p:nvPr>
            <p:ph type="body" idx="1"/>
          </p:nvPr>
        </p:nvSpPr>
        <p:spPr>
          <a:xfrm>
            <a:off x="7680968" y="4555056"/>
            <a:ext cx="2537450" cy="1723125"/>
          </a:xfrm>
        </p:spPr>
        <p:txBody>
          <a:bodyPr vert="horz" lIns="91440" tIns="45720" rIns="91440" bIns="45720" rtlCol="0" anchor="ctr">
            <a:normAutofit/>
          </a:bodyPr>
          <a:lstStyle/>
          <a:p>
            <a:r>
              <a:rPr lang="en-US">
                <a:solidFill>
                  <a:schemeClr val="tx1"/>
                </a:solidFill>
              </a:rPr>
              <a:t>Now let’s start the tutorial proper</a:t>
            </a:r>
          </a:p>
        </p:txBody>
      </p:sp>
    </p:spTree>
    <p:extLst>
      <p:ext uri="{BB962C8B-B14F-4D97-AF65-F5344CB8AC3E}">
        <p14:creationId xmlns:p14="http://schemas.microsoft.com/office/powerpoint/2010/main" val="52712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0FA08-1414-3446-8632-2E42DF160048}"/>
              </a:ext>
            </a:extLst>
          </p:cNvPr>
          <p:cNvSpPr>
            <a:spLocks noGrp="1"/>
          </p:cNvSpPr>
          <p:nvPr>
            <p:ph type="title"/>
          </p:nvPr>
        </p:nvSpPr>
        <p:spPr/>
        <p:txBody>
          <a:bodyPr>
            <a:noAutofit/>
          </a:bodyPr>
          <a:lstStyle/>
          <a:p>
            <a:r>
              <a:rPr lang="en-GB" sz="2500" b="1" dirty="0"/>
              <a:t>1. Write a for loop that prints all characters of a string </a:t>
            </a:r>
            <a:r>
              <a:rPr lang="en-GB" sz="2500" b="1" dirty="0" err="1"/>
              <a:t>my_str</a:t>
            </a:r>
            <a:r>
              <a:rPr lang="en-GB" sz="2500" b="1" dirty="0"/>
              <a:t> vertically in the console. </a:t>
            </a:r>
            <a:r>
              <a:rPr lang="en-GB" sz="2500" dirty="0"/>
              <a:t>Do two versions: one that will iterate through the elements of </a:t>
            </a:r>
            <a:r>
              <a:rPr lang="en-GB" sz="2500" dirty="0" err="1"/>
              <a:t>my_str</a:t>
            </a:r>
            <a:r>
              <a:rPr lang="en-GB" sz="2500" dirty="0"/>
              <a:t> directly, and one that will iterate through the indexes of </a:t>
            </a:r>
            <a:r>
              <a:rPr lang="en-GB" sz="2500" dirty="0" err="1"/>
              <a:t>my_str</a:t>
            </a:r>
            <a:r>
              <a:rPr lang="en-GB" sz="2500" dirty="0"/>
              <a:t> (you can access the element located at index </a:t>
            </a:r>
            <a:r>
              <a:rPr lang="en-GB" sz="2500" dirty="0" err="1"/>
              <a:t>i</a:t>
            </a:r>
            <a:r>
              <a:rPr lang="en-GB" sz="2500" dirty="0"/>
              <a:t> of a sequence X by simply writing X[</a:t>
            </a:r>
            <a:r>
              <a:rPr lang="en-GB" sz="2500" dirty="0" err="1"/>
              <a:t>i</a:t>
            </a:r>
            <a:r>
              <a:rPr lang="en-GB" sz="2500" dirty="0"/>
              <a:t>]).</a:t>
            </a:r>
            <a:br>
              <a:rPr lang="en-SG" sz="2500" b="1" dirty="0"/>
            </a:br>
            <a:endParaRPr lang="en-US" sz="2500" dirty="0"/>
          </a:p>
        </p:txBody>
      </p:sp>
      <p:sp>
        <p:nvSpPr>
          <p:cNvPr id="3" name="Content Placeholder 2">
            <a:extLst>
              <a:ext uri="{FF2B5EF4-FFF2-40B4-BE49-F238E27FC236}">
                <a16:creationId xmlns:a16="http://schemas.microsoft.com/office/drawing/2014/main" id="{84952D01-3835-FB49-B860-5F5DE934697B}"/>
              </a:ext>
            </a:extLst>
          </p:cNvPr>
          <p:cNvSpPr>
            <a:spLocks noGrp="1"/>
          </p:cNvSpPr>
          <p:nvPr>
            <p:ph idx="1"/>
          </p:nvPr>
        </p:nvSpPr>
        <p:spPr/>
        <p:txBody>
          <a:bodyPr>
            <a:normAutofit fontScale="92500" lnSpcReduction="20000"/>
          </a:bodyPr>
          <a:lstStyle/>
          <a:p>
            <a:pPr marL="0" indent="0">
              <a:buNone/>
            </a:pPr>
            <a:r>
              <a:rPr lang="en-US" dirty="0"/>
              <a:t>What do we know?</a:t>
            </a:r>
          </a:p>
          <a:p>
            <a:r>
              <a:rPr lang="en-US" dirty="0"/>
              <a:t>A “for loop” would move from a start to an end value</a:t>
            </a:r>
          </a:p>
          <a:p>
            <a:r>
              <a:rPr lang="en-US" dirty="0"/>
              <a:t>A variable is used to take on the values from start to end</a:t>
            </a:r>
          </a:p>
          <a:p>
            <a:r>
              <a:rPr lang="en-US" dirty="0"/>
              <a:t>The “for loop” terminates when variable equals to the end value</a:t>
            </a:r>
          </a:p>
          <a:p>
            <a:r>
              <a:rPr lang="en-US" dirty="0"/>
              <a:t>The intervals from start to end do not have to increment/decrement by 1 each time. This can be changed e.g. </a:t>
            </a:r>
            <a:r>
              <a:rPr lang="en-US" dirty="0">
                <a:solidFill>
                  <a:schemeClr val="accent1"/>
                </a:solidFill>
              </a:rPr>
              <a:t>for number in range(1,6,2):</a:t>
            </a:r>
            <a:r>
              <a:rPr lang="en-US" dirty="0"/>
              <a:t> would increment by 2 each round</a:t>
            </a:r>
          </a:p>
          <a:p>
            <a:r>
              <a:rPr lang="en-US" dirty="0"/>
              <a:t>A string is simply a word data type and is composed of characters e.g. the string ‘</a:t>
            </a:r>
            <a:r>
              <a:rPr lang="en-US" dirty="0" err="1"/>
              <a:t>Valantine</a:t>
            </a:r>
            <a:r>
              <a:rPr lang="en-US" dirty="0"/>
              <a:t>’ is composed of characters ‘V’, ‘a’, ‘l’… ‘e’</a:t>
            </a:r>
          </a:p>
          <a:p>
            <a:r>
              <a:rPr lang="en-US" dirty="0"/>
              <a:t>An index is the positional address of each character e.g. ‘V’ has a positional index of 0, and ’e’ has a position index of ‘8’</a:t>
            </a:r>
          </a:p>
          <a:p>
            <a:pPr lvl="1"/>
            <a:r>
              <a:rPr lang="en-US" dirty="0"/>
              <a:t>To access ‘V’ in a variable X containing the string ‘</a:t>
            </a:r>
            <a:r>
              <a:rPr lang="en-US" dirty="0" err="1"/>
              <a:t>Valantine</a:t>
            </a:r>
            <a:r>
              <a:rPr lang="en-US" dirty="0"/>
              <a:t>’ using index, we say X[0]</a:t>
            </a:r>
          </a:p>
        </p:txBody>
      </p:sp>
    </p:spTree>
    <p:extLst>
      <p:ext uri="{BB962C8B-B14F-4D97-AF65-F5344CB8AC3E}">
        <p14:creationId xmlns:p14="http://schemas.microsoft.com/office/powerpoint/2010/main" val="202509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0FA08-1414-3446-8632-2E42DF160048}"/>
              </a:ext>
            </a:extLst>
          </p:cNvPr>
          <p:cNvSpPr>
            <a:spLocks noGrp="1"/>
          </p:cNvSpPr>
          <p:nvPr>
            <p:ph type="title"/>
          </p:nvPr>
        </p:nvSpPr>
        <p:spPr/>
        <p:txBody>
          <a:bodyPr>
            <a:noAutofit/>
          </a:bodyPr>
          <a:lstStyle/>
          <a:p>
            <a:r>
              <a:rPr lang="en-GB" sz="2500" b="1" dirty="0"/>
              <a:t>1. Write a for loop that prints all characters of a string </a:t>
            </a:r>
            <a:r>
              <a:rPr lang="en-GB" sz="2500" b="1" dirty="0" err="1"/>
              <a:t>my_str</a:t>
            </a:r>
            <a:r>
              <a:rPr lang="en-GB" sz="2500" b="1" dirty="0"/>
              <a:t> vertically in the console. </a:t>
            </a:r>
            <a:r>
              <a:rPr lang="en-GB" sz="2500" dirty="0"/>
              <a:t>Do two versions: one that will iterate through the elements of </a:t>
            </a:r>
            <a:r>
              <a:rPr lang="en-GB" sz="2500" dirty="0" err="1"/>
              <a:t>my_str</a:t>
            </a:r>
            <a:r>
              <a:rPr lang="en-GB" sz="2500" dirty="0"/>
              <a:t> directly, and one that will iterate through the indexes of </a:t>
            </a:r>
            <a:r>
              <a:rPr lang="en-GB" sz="2500" dirty="0" err="1"/>
              <a:t>my_str</a:t>
            </a:r>
            <a:r>
              <a:rPr lang="en-GB" sz="2500" dirty="0"/>
              <a:t> (you can access the element located at index </a:t>
            </a:r>
            <a:r>
              <a:rPr lang="en-GB" sz="2500" dirty="0" err="1"/>
              <a:t>i</a:t>
            </a:r>
            <a:r>
              <a:rPr lang="en-GB" sz="2500" dirty="0"/>
              <a:t> of a sequence X by simply writing X[</a:t>
            </a:r>
            <a:r>
              <a:rPr lang="en-GB" sz="2500" dirty="0" err="1"/>
              <a:t>i</a:t>
            </a:r>
            <a:r>
              <a:rPr lang="en-GB" sz="2500" dirty="0"/>
              <a:t>]).</a:t>
            </a:r>
            <a:br>
              <a:rPr lang="en-SG" sz="2500" b="1" dirty="0"/>
            </a:br>
            <a:endParaRPr lang="en-US" sz="2500" dirty="0"/>
          </a:p>
        </p:txBody>
      </p:sp>
      <p:sp>
        <p:nvSpPr>
          <p:cNvPr id="6" name="Rectangle 5">
            <a:extLst>
              <a:ext uri="{FF2B5EF4-FFF2-40B4-BE49-F238E27FC236}">
                <a16:creationId xmlns:a16="http://schemas.microsoft.com/office/drawing/2014/main" id="{69DFCBC0-F98A-4E44-A838-35C85AB120C7}"/>
              </a:ext>
            </a:extLst>
          </p:cNvPr>
          <p:cNvSpPr/>
          <p:nvPr/>
        </p:nvSpPr>
        <p:spPr>
          <a:xfrm>
            <a:off x="940905" y="1889523"/>
            <a:ext cx="6096000" cy="1992277"/>
          </a:xfrm>
          <a:prstGeom prst="rect">
            <a:avLst/>
          </a:prstGeom>
        </p:spPr>
        <p:txBody>
          <a:bodyPr>
            <a:spAutoFit/>
          </a:bodyPr>
          <a:lstStyle/>
          <a:p>
            <a:pPr algn="just">
              <a:lnSpc>
                <a:spcPct val="115000"/>
              </a:lnSpc>
              <a:spcAft>
                <a:spcPts val="0"/>
              </a:spcAft>
            </a:pPr>
            <a:r>
              <a:rPr lang="en-GB" b="1" dirty="0">
                <a:latin typeface="Arial" panose="020B0604020202020204" pitchFamily="34" charset="0"/>
                <a:ea typeface="Arial" panose="020B0604020202020204" pitchFamily="34" charset="0"/>
              </a:rPr>
              <a:t>Solution:</a:t>
            </a:r>
            <a:endParaRPr lang="en-SG" b="1" dirty="0">
              <a:latin typeface="Arial" panose="020B0604020202020204" pitchFamily="34" charset="0"/>
              <a:ea typeface="Arial" panose="020B0604020202020204" pitchFamily="34" charset="0"/>
            </a:endParaRPr>
          </a:p>
          <a:p>
            <a:pPr algn="just">
              <a:lnSpc>
                <a:spcPct val="115000"/>
              </a:lnSpc>
              <a:spcAft>
                <a:spcPts val="0"/>
              </a:spcAft>
            </a:pPr>
            <a:r>
              <a:rPr lang="en-GB" b="1" dirty="0" err="1">
                <a:latin typeface="Courier New" panose="02070309020205020404" pitchFamily="49" charset="0"/>
                <a:ea typeface="Courier New" panose="02070309020205020404" pitchFamily="49" charset="0"/>
              </a:rPr>
              <a:t>my_str</a:t>
            </a:r>
            <a:r>
              <a:rPr lang="en-GB" b="1" dirty="0">
                <a:latin typeface="Courier New" panose="02070309020205020404" pitchFamily="49" charset="0"/>
                <a:ea typeface="Courier New" panose="02070309020205020404" pitchFamily="49" charset="0"/>
              </a:rPr>
              <a:t> = '</a:t>
            </a:r>
            <a:r>
              <a:rPr lang="en-GB" b="1" dirty="0">
                <a:solidFill>
                  <a:srgbClr val="6AA84F"/>
                </a:solidFill>
                <a:latin typeface="Courier New" panose="02070309020205020404" pitchFamily="49" charset="0"/>
                <a:ea typeface="Courier New" panose="02070309020205020404" pitchFamily="49" charset="0"/>
              </a:rPr>
              <a:t>Hello !</a:t>
            </a:r>
            <a:r>
              <a:rPr lang="en-GB" b="1" dirty="0">
                <a:latin typeface="Courier New" panose="02070309020205020404" pitchFamily="49" charset="0"/>
                <a:ea typeface="Courier New" panose="02070309020205020404" pitchFamily="49" charset="0"/>
              </a:rPr>
              <a:t>'</a:t>
            </a:r>
            <a:endParaRPr lang="en-SG" b="1" dirty="0">
              <a:latin typeface="Arial" panose="020B0604020202020204" pitchFamily="34" charset="0"/>
              <a:ea typeface="Arial" panose="020B0604020202020204" pitchFamily="34" charset="0"/>
            </a:endParaRPr>
          </a:p>
          <a:p>
            <a:pPr algn="just">
              <a:lnSpc>
                <a:spcPct val="115000"/>
              </a:lnSpc>
              <a:spcAft>
                <a:spcPts val="0"/>
              </a:spcAft>
            </a:pPr>
            <a:r>
              <a:rPr lang="en-GB" b="1" dirty="0">
                <a:solidFill>
                  <a:srgbClr val="999999"/>
                </a:solidFill>
                <a:latin typeface="Courier New" panose="02070309020205020404" pitchFamily="49" charset="0"/>
                <a:ea typeface="Courier New" panose="02070309020205020404" pitchFamily="49" charset="0"/>
              </a:rPr>
              <a:t># iterate through the elements of </a:t>
            </a:r>
            <a:r>
              <a:rPr lang="en-GB" b="1" dirty="0" err="1">
                <a:solidFill>
                  <a:srgbClr val="999999"/>
                </a:solidFill>
                <a:latin typeface="Courier New" panose="02070309020205020404" pitchFamily="49" charset="0"/>
                <a:ea typeface="Courier New" panose="02070309020205020404" pitchFamily="49" charset="0"/>
              </a:rPr>
              <a:t>my_str</a:t>
            </a:r>
            <a:r>
              <a:rPr lang="en-GB" b="1" dirty="0">
                <a:solidFill>
                  <a:srgbClr val="999999"/>
                </a:solidFill>
                <a:latin typeface="Courier New" panose="02070309020205020404" pitchFamily="49" charset="0"/>
                <a:ea typeface="Courier New" panose="02070309020205020404" pitchFamily="49" charset="0"/>
              </a:rPr>
              <a:t> directly</a:t>
            </a:r>
            <a:endParaRPr lang="en-SG" b="1" dirty="0">
              <a:latin typeface="Arial" panose="020B0604020202020204" pitchFamily="34" charset="0"/>
              <a:ea typeface="Arial" panose="020B0604020202020204" pitchFamily="34" charset="0"/>
            </a:endParaRPr>
          </a:p>
          <a:p>
            <a:pPr algn="just">
              <a:lnSpc>
                <a:spcPct val="115000"/>
              </a:lnSpc>
              <a:spcAft>
                <a:spcPts val="0"/>
              </a:spcAft>
            </a:pPr>
            <a:r>
              <a:rPr lang="en-GB" b="1" dirty="0">
                <a:solidFill>
                  <a:srgbClr val="3C78D8"/>
                </a:solidFill>
                <a:latin typeface="Courier New" panose="02070309020205020404" pitchFamily="49" charset="0"/>
                <a:ea typeface="Courier New" panose="02070309020205020404" pitchFamily="49" charset="0"/>
              </a:rPr>
              <a:t>for </a:t>
            </a:r>
            <a:r>
              <a:rPr lang="en-GB" b="1" dirty="0" err="1">
                <a:latin typeface="Courier New" panose="02070309020205020404" pitchFamily="49" charset="0"/>
                <a:ea typeface="Courier New" panose="02070309020205020404" pitchFamily="49" charset="0"/>
              </a:rPr>
              <a:t>i</a:t>
            </a:r>
            <a:r>
              <a:rPr lang="en-GB" b="1" dirty="0">
                <a:latin typeface="Courier New" panose="02070309020205020404" pitchFamily="49" charset="0"/>
                <a:ea typeface="Courier New" panose="02070309020205020404" pitchFamily="49" charset="0"/>
              </a:rPr>
              <a:t> </a:t>
            </a:r>
            <a:r>
              <a:rPr lang="en-GB" b="1" dirty="0">
                <a:solidFill>
                  <a:srgbClr val="3C78D8"/>
                </a:solidFill>
                <a:latin typeface="Courier New" panose="02070309020205020404" pitchFamily="49" charset="0"/>
                <a:ea typeface="Courier New" panose="02070309020205020404" pitchFamily="49" charset="0"/>
              </a:rPr>
              <a:t>in</a:t>
            </a:r>
            <a:r>
              <a:rPr lang="en-GB" b="1" dirty="0">
                <a:latin typeface="Courier New" panose="02070309020205020404" pitchFamily="49" charset="0"/>
                <a:ea typeface="Courier New" panose="02070309020205020404" pitchFamily="49" charset="0"/>
              </a:rPr>
              <a:t> </a:t>
            </a:r>
            <a:r>
              <a:rPr lang="en-GB" b="1" dirty="0" err="1">
                <a:latin typeface="Courier New" panose="02070309020205020404" pitchFamily="49" charset="0"/>
                <a:ea typeface="Courier New" panose="02070309020205020404" pitchFamily="49" charset="0"/>
              </a:rPr>
              <a:t>my_str</a:t>
            </a:r>
            <a:r>
              <a:rPr lang="en-GB" b="1" dirty="0">
                <a:latin typeface="Courier New" panose="02070309020205020404" pitchFamily="49" charset="0"/>
                <a:ea typeface="Courier New" panose="02070309020205020404" pitchFamily="49" charset="0"/>
              </a:rPr>
              <a:t>:</a:t>
            </a:r>
            <a:endParaRPr lang="en-SG" b="1" dirty="0">
              <a:latin typeface="Arial" panose="020B0604020202020204" pitchFamily="34" charset="0"/>
              <a:ea typeface="Arial" panose="020B0604020202020204" pitchFamily="34" charset="0"/>
            </a:endParaRPr>
          </a:p>
          <a:p>
            <a:pPr algn="just">
              <a:lnSpc>
                <a:spcPct val="115000"/>
              </a:lnSpc>
              <a:spcAft>
                <a:spcPts val="0"/>
              </a:spcAft>
            </a:pPr>
            <a:r>
              <a:rPr lang="en-GB" b="1" dirty="0">
                <a:latin typeface="Courier New" panose="02070309020205020404" pitchFamily="49" charset="0"/>
                <a:ea typeface="Courier New" panose="02070309020205020404" pitchFamily="49" charset="0"/>
              </a:rPr>
              <a:t>	</a:t>
            </a:r>
            <a:r>
              <a:rPr lang="en-GB" b="1" dirty="0">
                <a:solidFill>
                  <a:srgbClr val="3C78D8"/>
                </a:solidFill>
                <a:latin typeface="Courier New" panose="02070309020205020404" pitchFamily="49" charset="0"/>
                <a:ea typeface="Courier New" panose="02070309020205020404" pitchFamily="49" charset="0"/>
              </a:rPr>
              <a:t>print</a:t>
            </a:r>
            <a:r>
              <a:rPr lang="en-GB" b="1" dirty="0">
                <a:latin typeface="Courier New" panose="02070309020205020404" pitchFamily="49" charset="0"/>
                <a:ea typeface="Courier New" panose="02070309020205020404" pitchFamily="49" charset="0"/>
              </a:rPr>
              <a:t>(</a:t>
            </a:r>
            <a:r>
              <a:rPr lang="en-GB" b="1" dirty="0" err="1">
                <a:latin typeface="Courier New" panose="02070309020205020404" pitchFamily="49" charset="0"/>
                <a:ea typeface="Courier New" panose="02070309020205020404" pitchFamily="49" charset="0"/>
              </a:rPr>
              <a:t>i</a:t>
            </a:r>
            <a:r>
              <a:rPr lang="en-GB" b="1" dirty="0">
                <a:latin typeface="Courier New" panose="02070309020205020404" pitchFamily="49" charset="0"/>
                <a:ea typeface="Courier New" panose="02070309020205020404" pitchFamily="49" charset="0"/>
              </a:rPr>
              <a:t>)</a:t>
            </a:r>
            <a:endParaRPr lang="en-SG" b="1" dirty="0">
              <a:latin typeface="Arial" panose="020B0604020202020204" pitchFamily="34" charset="0"/>
              <a:ea typeface="Arial" panose="020B0604020202020204" pitchFamily="34" charset="0"/>
            </a:endParaRPr>
          </a:p>
        </p:txBody>
      </p:sp>
      <p:sp>
        <p:nvSpPr>
          <p:cNvPr id="7" name="Rectangle 6">
            <a:extLst>
              <a:ext uri="{FF2B5EF4-FFF2-40B4-BE49-F238E27FC236}">
                <a16:creationId xmlns:a16="http://schemas.microsoft.com/office/drawing/2014/main" id="{AFE43AF6-761D-684F-851D-EFAB6790F469}"/>
              </a:ext>
            </a:extLst>
          </p:cNvPr>
          <p:cNvSpPr/>
          <p:nvPr/>
        </p:nvSpPr>
        <p:spPr>
          <a:xfrm>
            <a:off x="838200" y="4091591"/>
            <a:ext cx="4797288" cy="2585323"/>
          </a:xfrm>
          <a:prstGeom prst="rect">
            <a:avLst/>
          </a:prstGeom>
        </p:spPr>
        <p:txBody>
          <a:bodyPr wrap="square">
            <a:spAutoFit/>
          </a:bodyPr>
          <a:lstStyle/>
          <a:p>
            <a:r>
              <a:rPr lang="en-US" dirty="0"/>
              <a:t>﻿for </a:t>
            </a:r>
            <a:r>
              <a:rPr lang="en-US" dirty="0" err="1"/>
              <a:t>i</a:t>
            </a:r>
            <a:r>
              <a:rPr lang="en-US" dirty="0"/>
              <a:t> in </a:t>
            </a:r>
            <a:r>
              <a:rPr lang="en-US" dirty="0" err="1"/>
              <a:t>my_str</a:t>
            </a:r>
            <a:r>
              <a:rPr lang="en-US" dirty="0"/>
              <a:t>:</a:t>
            </a:r>
          </a:p>
          <a:p>
            <a:r>
              <a:rPr lang="en-US" dirty="0"/>
              <a:t>	print(</a:t>
            </a:r>
            <a:r>
              <a:rPr lang="en-US" dirty="0" err="1"/>
              <a:t>i</a:t>
            </a:r>
            <a:r>
              <a:rPr lang="en-US" dirty="0"/>
              <a:t>)</a:t>
            </a:r>
          </a:p>
          <a:p>
            <a:r>
              <a:rPr lang="en-US" dirty="0"/>
              <a:t>H</a:t>
            </a:r>
          </a:p>
          <a:p>
            <a:r>
              <a:rPr lang="en-US" dirty="0"/>
              <a:t>e</a:t>
            </a:r>
          </a:p>
          <a:p>
            <a:r>
              <a:rPr lang="en-US" dirty="0"/>
              <a:t>l</a:t>
            </a:r>
          </a:p>
          <a:p>
            <a:r>
              <a:rPr lang="en-US" dirty="0"/>
              <a:t>l</a:t>
            </a:r>
          </a:p>
          <a:p>
            <a:r>
              <a:rPr lang="en-US" dirty="0"/>
              <a:t>o</a:t>
            </a:r>
          </a:p>
          <a:p>
            <a:r>
              <a:rPr lang="en-US" dirty="0"/>
              <a:t> </a:t>
            </a:r>
          </a:p>
          <a:p>
            <a:r>
              <a:rPr lang="en-US" dirty="0"/>
              <a:t>!</a:t>
            </a:r>
          </a:p>
        </p:txBody>
      </p:sp>
      <p:sp>
        <p:nvSpPr>
          <p:cNvPr id="8" name="Left Arrow 7">
            <a:extLst>
              <a:ext uri="{FF2B5EF4-FFF2-40B4-BE49-F238E27FC236}">
                <a16:creationId xmlns:a16="http://schemas.microsoft.com/office/drawing/2014/main" id="{15C99B30-E986-8040-A841-DE17CD0C24DF}"/>
              </a:ext>
            </a:extLst>
          </p:cNvPr>
          <p:cNvSpPr/>
          <p:nvPr/>
        </p:nvSpPr>
        <p:spPr>
          <a:xfrm>
            <a:off x="3528393" y="3249111"/>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300C16-54A9-684F-8EF9-51B611802C1E}"/>
              </a:ext>
            </a:extLst>
          </p:cNvPr>
          <p:cNvSpPr txBox="1"/>
          <p:nvPr/>
        </p:nvSpPr>
        <p:spPr>
          <a:xfrm>
            <a:off x="4691272" y="3105834"/>
            <a:ext cx="4492486" cy="646331"/>
          </a:xfrm>
          <a:prstGeom prst="rect">
            <a:avLst/>
          </a:prstGeom>
          <a:noFill/>
        </p:spPr>
        <p:txBody>
          <a:bodyPr wrap="square" rtlCol="0">
            <a:spAutoFit/>
          </a:bodyPr>
          <a:lstStyle/>
          <a:p>
            <a:r>
              <a:rPr lang="en-US" dirty="0"/>
              <a:t>Each </a:t>
            </a:r>
            <a:r>
              <a:rPr lang="en-US" dirty="0" err="1"/>
              <a:t>i</a:t>
            </a:r>
            <a:r>
              <a:rPr lang="en-US" dirty="0"/>
              <a:t> will hold the character taken from </a:t>
            </a:r>
            <a:r>
              <a:rPr lang="en-US" dirty="0" err="1"/>
              <a:t>my_str</a:t>
            </a:r>
            <a:r>
              <a:rPr lang="en-US" dirty="0"/>
              <a:t> from start to end</a:t>
            </a:r>
          </a:p>
        </p:txBody>
      </p:sp>
    </p:spTree>
    <p:extLst>
      <p:ext uri="{BB962C8B-B14F-4D97-AF65-F5344CB8AC3E}">
        <p14:creationId xmlns:p14="http://schemas.microsoft.com/office/powerpoint/2010/main" val="399505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0FA08-1414-3446-8632-2E42DF160048}"/>
              </a:ext>
            </a:extLst>
          </p:cNvPr>
          <p:cNvSpPr>
            <a:spLocks noGrp="1"/>
          </p:cNvSpPr>
          <p:nvPr>
            <p:ph type="title"/>
          </p:nvPr>
        </p:nvSpPr>
        <p:spPr/>
        <p:txBody>
          <a:bodyPr>
            <a:noAutofit/>
          </a:bodyPr>
          <a:lstStyle/>
          <a:p>
            <a:r>
              <a:rPr lang="en-GB" sz="2500" b="1" dirty="0"/>
              <a:t>1. Write a for loop that prints all characters of a string </a:t>
            </a:r>
            <a:r>
              <a:rPr lang="en-GB" sz="2500" b="1" dirty="0" err="1"/>
              <a:t>my_str</a:t>
            </a:r>
            <a:r>
              <a:rPr lang="en-GB" sz="2500" b="1" dirty="0"/>
              <a:t> vertically in the console. </a:t>
            </a:r>
            <a:r>
              <a:rPr lang="en-GB" sz="2500" dirty="0"/>
              <a:t>Do two versions: one that will iterate through the elements of </a:t>
            </a:r>
            <a:r>
              <a:rPr lang="en-GB" sz="2500" dirty="0" err="1"/>
              <a:t>my_str</a:t>
            </a:r>
            <a:r>
              <a:rPr lang="en-GB" sz="2500" dirty="0"/>
              <a:t> directly, and one that will iterate through the indexes of </a:t>
            </a:r>
            <a:r>
              <a:rPr lang="en-GB" sz="2500" dirty="0" err="1"/>
              <a:t>my_str</a:t>
            </a:r>
            <a:r>
              <a:rPr lang="en-GB" sz="2500" dirty="0"/>
              <a:t> (you can access the element located at index </a:t>
            </a:r>
            <a:r>
              <a:rPr lang="en-GB" sz="2500" dirty="0" err="1"/>
              <a:t>i</a:t>
            </a:r>
            <a:r>
              <a:rPr lang="en-GB" sz="2500" dirty="0"/>
              <a:t> of a sequence X by simply writing X[</a:t>
            </a:r>
            <a:r>
              <a:rPr lang="en-GB" sz="2500" dirty="0" err="1"/>
              <a:t>i</a:t>
            </a:r>
            <a:r>
              <a:rPr lang="en-GB" sz="2500" dirty="0"/>
              <a:t>]).</a:t>
            </a:r>
            <a:br>
              <a:rPr lang="en-SG" sz="2500" b="1" dirty="0"/>
            </a:br>
            <a:endParaRPr lang="en-US" sz="2500" dirty="0"/>
          </a:p>
        </p:txBody>
      </p:sp>
      <p:sp>
        <p:nvSpPr>
          <p:cNvPr id="6" name="Rectangle 5">
            <a:extLst>
              <a:ext uri="{FF2B5EF4-FFF2-40B4-BE49-F238E27FC236}">
                <a16:creationId xmlns:a16="http://schemas.microsoft.com/office/drawing/2014/main" id="{69DFCBC0-F98A-4E44-A838-35C85AB120C7}"/>
              </a:ext>
            </a:extLst>
          </p:cNvPr>
          <p:cNvSpPr/>
          <p:nvPr/>
        </p:nvSpPr>
        <p:spPr>
          <a:xfrm>
            <a:off x="940905" y="1889523"/>
            <a:ext cx="6096000" cy="718082"/>
          </a:xfrm>
          <a:prstGeom prst="rect">
            <a:avLst/>
          </a:prstGeom>
        </p:spPr>
        <p:txBody>
          <a:bodyPr>
            <a:spAutoFit/>
          </a:bodyPr>
          <a:lstStyle/>
          <a:p>
            <a:pPr algn="just">
              <a:lnSpc>
                <a:spcPct val="115000"/>
              </a:lnSpc>
              <a:spcAft>
                <a:spcPts val="0"/>
              </a:spcAft>
            </a:pPr>
            <a:r>
              <a:rPr lang="en-GB" b="1" dirty="0">
                <a:latin typeface="Arial" panose="020B0604020202020204" pitchFamily="34" charset="0"/>
                <a:ea typeface="Arial" panose="020B0604020202020204" pitchFamily="34" charset="0"/>
              </a:rPr>
              <a:t>Solution:</a:t>
            </a:r>
            <a:endParaRPr lang="en-SG" b="1" dirty="0">
              <a:latin typeface="Arial" panose="020B0604020202020204" pitchFamily="34" charset="0"/>
              <a:ea typeface="Arial" panose="020B0604020202020204" pitchFamily="34" charset="0"/>
            </a:endParaRPr>
          </a:p>
          <a:p>
            <a:pPr algn="just">
              <a:lnSpc>
                <a:spcPct val="115000"/>
              </a:lnSpc>
              <a:spcAft>
                <a:spcPts val="0"/>
              </a:spcAft>
            </a:pPr>
            <a:r>
              <a:rPr lang="en-GB" b="1" dirty="0" err="1">
                <a:latin typeface="Courier New" panose="02070309020205020404" pitchFamily="49" charset="0"/>
                <a:ea typeface="Courier New" panose="02070309020205020404" pitchFamily="49" charset="0"/>
              </a:rPr>
              <a:t>my_str</a:t>
            </a:r>
            <a:r>
              <a:rPr lang="en-GB" b="1" dirty="0">
                <a:latin typeface="Courier New" panose="02070309020205020404" pitchFamily="49" charset="0"/>
                <a:ea typeface="Courier New" panose="02070309020205020404" pitchFamily="49" charset="0"/>
              </a:rPr>
              <a:t> = '</a:t>
            </a:r>
            <a:r>
              <a:rPr lang="en-GB" b="1" dirty="0">
                <a:solidFill>
                  <a:srgbClr val="6AA84F"/>
                </a:solidFill>
                <a:latin typeface="Courier New" panose="02070309020205020404" pitchFamily="49" charset="0"/>
                <a:ea typeface="Courier New" panose="02070309020205020404" pitchFamily="49" charset="0"/>
              </a:rPr>
              <a:t>Hello !</a:t>
            </a:r>
            <a:r>
              <a:rPr lang="en-GB" b="1" dirty="0">
                <a:latin typeface="Courier New" panose="02070309020205020404" pitchFamily="49" charset="0"/>
                <a:ea typeface="Courier New" panose="02070309020205020404" pitchFamily="49" charset="0"/>
              </a:rPr>
              <a:t>'</a:t>
            </a:r>
            <a:endParaRPr lang="en-SG" b="1" dirty="0">
              <a:latin typeface="Arial" panose="020B0604020202020204" pitchFamily="34" charset="0"/>
              <a:ea typeface="Arial" panose="020B0604020202020204" pitchFamily="34" charset="0"/>
            </a:endParaRPr>
          </a:p>
        </p:txBody>
      </p:sp>
      <p:sp>
        <p:nvSpPr>
          <p:cNvPr id="3" name="Rectangle 2">
            <a:extLst>
              <a:ext uri="{FF2B5EF4-FFF2-40B4-BE49-F238E27FC236}">
                <a16:creationId xmlns:a16="http://schemas.microsoft.com/office/drawing/2014/main" id="{2DF9BC5A-4318-7E46-95B6-144FFA4C6810}"/>
              </a:ext>
            </a:extLst>
          </p:cNvPr>
          <p:cNvSpPr/>
          <p:nvPr/>
        </p:nvSpPr>
        <p:spPr>
          <a:xfrm>
            <a:off x="940905" y="2558423"/>
            <a:ext cx="6096000" cy="1036630"/>
          </a:xfrm>
          <a:prstGeom prst="rect">
            <a:avLst/>
          </a:prstGeom>
        </p:spPr>
        <p:txBody>
          <a:bodyPr>
            <a:spAutoFit/>
          </a:bodyPr>
          <a:lstStyle/>
          <a:p>
            <a:pPr algn="just">
              <a:lnSpc>
                <a:spcPct val="115000"/>
              </a:lnSpc>
              <a:spcAft>
                <a:spcPts val="0"/>
              </a:spcAft>
            </a:pPr>
            <a:r>
              <a:rPr lang="en-GB" b="1" dirty="0">
                <a:solidFill>
                  <a:srgbClr val="999999"/>
                </a:solidFill>
                <a:latin typeface="Courier New" panose="02070309020205020404" pitchFamily="49" charset="0"/>
                <a:ea typeface="Courier New" panose="02070309020205020404" pitchFamily="49" charset="0"/>
              </a:rPr>
              <a:t># iterate through the indexes of </a:t>
            </a:r>
            <a:r>
              <a:rPr lang="en-GB" b="1" dirty="0" err="1">
                <a:solidFill>
                  <a:srgbClr val="999999"/>
                </a:solidFill>
                <a:latin typeface="Courier New" panose="02070309020205020404" pitchFamily="49" charset="0"/>
                <a:ea typeface="Courier New" panose="02070309020205020404" pitchFamily="49" charset="0"/>
              </a:rPr>
              <a:t>my_str</a:t>
            </a:r>
            <a:endParaRPr lang="en-SG" b="1" dirty="0">
              <a:latin typeface="Arial" panose="020B0604020202020204" pitchFamily="34" charset="0"/>
              <a:ea typeface="Arial" panose="020B0604020202020204" pitchFamily="34" charset="0"/>
            </a:endParaRPr>
          </a:p>
          <a:p>
            <a:pPr algn="just">
              <a:lnSpc>
                <a:spcPct val="115000"/>
              </a:lnSpc>
              <a:spcAft>
                <a:spcPts val="0"/>
              </a:spcAft>
            </a:pPr>
            <a:r>
              <a:rPr lang="en-GB" b="1" dirty="0">
                <a:solidFill>
                  <a:srgbClr val="3C78D8"/>
                </a:solidFill>
                <a:latin typeface="Courier New" panose="02070309020205020404" pitchFamily="49" charset="0"/>
                <a:ea typeface="Courier New" panose="02070309020205020404" pitchFamily="49" charset="0"/>
              </a:rPr>
              <a:t>for </a:t>
            </a:r>
            <a:r>
              <a:rPr lang="en-GB" b="1" dirty="0" err="1">
                <a:latin typeface="Courier New" panose="02070309020205020404" pitchFamily="49" charset="0"/>
                <a:ea typeface="Courier New" panose="02070309020205020404" pitchFamily="49" charset="0"/>
              </a:rPr>
              <a:t>i</a:t>
            </a:r>
            <a:r>
              <a:rPr lang="en-GB" b="1" dirty="0">
                <a:latin typeface="Courier New" panose="02070309020205020404" pitchFamily="49" charset="0"/>
                <a:ea typeface="Courier New" panose="02070309020205020404" pitchFamily="49" charset="0"/>
              </a:rPr>
              <a:t> </a:t>
            </a:r>
            <a:r>
              <a:rPr lang="en-GB" b="1" dirty="0">
                <a:solidFill>
                  <a:srgbClr val="3C78D8"/>
                </a:solidFill>
                <a:latin typeface="Courier New" panose="02070309020205020404" pitchFamily="49" charset="0"/>
                <a:ea typeface="Courier New" panose="02070309020205020404" pitchFamily="49" charset="0"/>
              </a:rPr>
              <a:t>in range</a:t>
            </a:r>
            <a:r>
              <a:rPr lang="en-GB" b="1" dirty="0">
                <a:latin typeface="Courier New" panose="02070309020205020404" pitchFamily="49" charset="0"/>
                <a:ea typeface="Courier New" panose="02070309020205020404" pitchFamily="49" charset="0"/>
              </a:rPr>
              <a:t>(</a:t>
            </a:r>
            <a:r>
              <a:rPr lang="en-GB" b="1" dirty="0" err="1">
                <a:solidFill>
                  <a:srgbClr val="3C78D8"/>
                </a:solidFill>
                <a:latin typeface="Courier New" panose="02070309020205020404" pitchFamily="49" charset="0"/>
                <a:ea typeface="Courier New" panose="02070309020205020404" pitchFamily="49" charset="0"/>
              </a:rPr>
              <a:t>len</a:t>
            </a:r>
            <a:r>
              <a:rPr lang="en-GB" b="1" dirty="0">
                <a:latin typeface="Courier New" panose="02070309020205020404" pitchFamily="49" charset="0"/>
                <a:ea typeface="Courier New" panose="02070309020205020404" pitchFamily="49" charset="0"/>
              </a:rPr>
              <a:t>(</a:t>
            </a:r>
            <a:r>
              <a:rPr lang="en-GB" b="1" dirty="0" err="1">
                <a:latin typeface="Courier New" panose="02070309020205020404" pitchFamily="49" charset="0"/>
                <a:ea typeface="Courier New" panose="02070309020205020404" pitchFamily="49" charset="0"/>
              </a:rPr>
              <a:t>my_str</a:t>
            </a:r>
            <a:r>
              <a:rPr lang="en-GB" b="1" dirty="0">
                <a:latin typeface="Courier New" panose="02070309020205020404" pitchFamily="49" charset="0"/>
                <a:ea typeface="Courier New" panose="02070309020205020404" pitchFamily="49" charset="0"/>
              </a:rPr>
              <a:t>)):</a:t>
            </a:r>
            <a:endParaRPr lang="en-SG" b="1" dirty="0">
              <a:latin typeface="Arial" panose="020B0604020202020204" pitchFamily="34" charset="0"/>
              <a:ea typeface="Arial" panose="020B0604020202020204" pitchFamily="34" charset="0"/>
            </a:endParaRPr>
          </a:p>
          <a:p>
            <a:pPr algn="just">
              <a:lnSpc>
                <a:spcPct val="115000"/>
              </a:lnSpc>
              <a:spcAft>
                <a:spcPts val="0"/>
              </a:spcAft>
            </a:pPr>
            <a:r>
              <a:rPr lang="en-GB" b="1" dirty="0">
                <a:latin typeface="Courier New" panose="02070309020205020404" pitchFamily="49" charset="0"/>
                <a:ea typeface="Courier New" panose="02070309020205020404" pitchFamily="49" charset="0"/>
              </a:rPr>
              <a:t>	</a:t>
            </a:r>
            <a:r>
              <a:rPr lang="en-GB" b="1" dirty="0">
                <a:solidFill>
                  <a:srgbClr val="3C78D8"/>
                </a:solidFill>
                <a:latin typeface="Courier New" panose="02070309020205020404" pitchFamily="49" charset="0"/>
                <a:ea typeface="Courier New" panose="02070309020205020404" pitchFamily="49" charset="0"/>
              </a:rPr>
              <a:t>print</a:t>
            </a:r>
            <a:r>
              <a:rPr lang="en-GB" b="1" dirty="0">
                <a:latin typeface="Courier New" panose="02070309020205020404" pitchFamily="49" charset="0"/>
                <a:ea typeface="Courier New" panose="02070309020205020404" pitchFamily="49" charset="0"/>
              </a:rPr>
              <a:t>(</a:t>
            </a:r>
            <a:r>
              <a:rPr lang="en-GB" b="1" dirty="0" err="1">
                <a:latin typeface="Courier New" panose="02070309020205020404" pitchFamily="49" charset="0"/>
                <a:ea typeface="Courier New" panose="02070309020205020404" pitchFamily="49" charset="0"/>
              </a:rPr>
              <a:t>my_str</a:t>
            </a:r>
            <a:r>
              <a:rPr lang="en-GB" b="1" dirty="0">
                <a:latin typeface="Courier New" panose="02070309020205020404" pitchFamily="49" charset="0"/>
                <a:ea typeface="Courier New" panose="02070309020205020404" pitchFamily="49" charset="0"/>
              </a:rPr>
              <a:t>[</a:t>
            </a:r>
            <a:r>
              <a:rPr lang="en-GB" b="1" dirty="0" err="1">
                <a:latin typeface="Courier New" panose="02070309020205020404" pitchFamily="49" charset="0"/>
                <a:ea typeface="Courier New" panose="02070309020205020404" pitchFamily="49" charset="0"/>
              </a:rPr>
              <a:t>i</a:t>
            </a:r>
            <a:r>
              <a:rPr lang="en-GB" b="1" dirty="0">
                <a:latin typeface="Courier New" panose="02070309020205020404" pitchFamily="49" charset="0"/>
                <a:ea typeface="Courier New" panose="02070309020205020404" pitchFamily="49" charset="0"/>
              </a:rPr>
              <a:t>])</a:t>
            </a:r>
            <a:endParaRPr lang="en-SG" b="1" dirty="0">
              <a:latin typeface="Arial" panose="020B0604020202020204" pitchFamily="34" charset="0"/>
              <a:ea typeface="Arial" panose="020B0604020202020204" pitchFamily="34" charset="0"/>
            </a:endParaRPr>
          </a:p>
        </p:txBody>
      </p:sp>
      <p:sp>
        <p:nvSpPr>
          <p:cNvPr id="4" name="Left Arrow 3">
            <a:extLst>
              <a:ext uri="{FF2B5EF4-FFF2-40B4-BE49-F238E27FC236}">
                <a16:creationId xmlns:a16="http://schemas.microsoft.com/office/drawing/2014/main" id="{7862818C-E4C4-ED4F-9583-6AED14D2B8CC}"/>
              </a:ext>
            </a:extLst>
          </p:cNvPr>
          <p:cNvSpPr/>
          <p:nvPr/>
        </p:nvSpPr>
        <p:spPr>
          <a:xfrm>
            <a:off x="5396949" y="3034189"/>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75DA44B-D7DB-5A48-BA40-BFDE88664546}"/>
              </a:ext>
            </a:extLst>
          </p:cNvPr>
          <p:cNvSpPr txBox="1"/>
          <p:nvPr/>
        </p:nvSpPr>
        <p:spPr>
          <a:xfrm>
            <a:off x="6586332" y="2676340"/>
            <a:ext cx="4492486" cy="1200329"/>
          </a:xfrm>
          <a:prstGeom prst="rect">
            <a:avLst/>
          </a:prstGeom>
          <a:noFill/>
        </p:spPr>
        <p:txBody>
          <a:bodyPr wrap="square" rtlCol="0">
            <a:spAutoFit/>
          </a:bodyPr>
          <a:lstStyle/>
          <a:p>
            <a:r>
              <a:rPr lang="en-US" dirty="0"/>
              <a:t>Len gives the length of the string ‘Hello’</a:t>
            </a:r>
          </a:p>
          <a:p>
            <a:r>
              <a:rPr lang="en-US" dirty="0"/>
              <a:t>Placing the length within range will cause iteration from start (0) to end (length of ‘Hello !’) of the string.</a:t>
            </a:r>
          </a:p>
        </p:txBody>
      </p:sp>
      <p:sp>
        <p:nvSpPr>
          <p:cNvPr id="8" name="Rectangle 7">
            <a:extLst>
              <a:ext uri="{FF2B5EF4-FFF2-40B4-BE49-F238E27FC236}">
                <a16:creationId xmlns:a16="http://schemas.microsoft.com/office/drawing/2014/main" id="{34297B0B-757D-3B46-8632-A596084F77CB}"/>
              </a:ext>
            </a:extLst>
          </p:cNvPr>
          <p:cNvSpPr/>
          <p:nvPr/>
        </p:nvSpPr>
        <p:spPr>
          <a:xfrm>
            <a:off x="838200" y="4124165"/>
            <a:ext cx="6096000" cy="2585323"/>
          </a:xfrm>
          <a:prstGeom prst="rect">
            <a:avLst/>
          </a:prstGeom>
        </p:spPr>
        <p:txBody>
          <a:bodyPr>
            <a:spAutoFit/>
          </a:bodyPr>
          <a:lstStyle/>
          <a:p>
            <a:r>
              <a:rPr lang="en-US" dirty="0"/>
              <a:t>﻿for </a:t>
            </a:r>
            <a:r>
              <a:rPr lang="en-US" dirty="0" err="1"/>
              <a:t>i</a:t>
            </a:r>
            <a:r>
              <a:rPr lang="en-US" dirty="0"/>
              <a:t> in range(</a:t>
            </a:r>
            <a:r>
              <a:rPr lang="en-US" dirty="0" err="1"/>
              <a:t>len</a:t>
            </a:r>
            <a:r>
              <a:rPr lang="en-US" dirty="0"/>
              <a:t>(</a:t>
            </a:r>
            <a:r>
              <a:rPr lang="en-US" dirty="0" err="1"/>
              <a:t>my_str</a:t>
            </a:r>
            <a:r>
              <a:rPr lang="en-US" dirty="0"/>
              <a:t>)):</a:t>
            </a:r>
          </a:p>
          <a:p>
            <a:r>
              <a:rPr lang="en-US" dirty="0"/>
              <a:t>	print(</a:t>
            </a:r>
            <a:r>
              <a:rPr lang="en-US" dirty="0" err="1"/>
              <a:t>my_str</a:t>
            </a:r>
            <a:r>
              <a:rPr lang="en-US" dirty="0"/>
              <a:t>[</a:t>
            </a:r>
            <a:r>
              <a:rPr lang="en-US" dirty="0" err="1"/>
              <a:t>i</a:t>
            </a:r>
            <a:r>
              <a:rPr lang="en-US" dirty="0"/>
              <a:t>])</a:t>
            </a:r>
          </a:p>
          <a:p>
            <a:r>
              <a:rPr lang="en-US" dirty="0"/>
              <a:t>H</a:t>
            </a:r>
          </a:p>
          <a:p>
            <a:r>
              <a:rPr lang="en-US" dirty="0"/>
              <a:t>e</a:t>
            </a:r>
          </a:p>
          <a:p>
            <a:r>
              <a:rPr lang="en-US" dirty="0"/>
              <a:t>l</a:t>
            </a:r>
          </a:p>
          <a:p>
            <a:r>
              <a:rPr lang="en-US" dirty="0"/>
              <a:t>l</a:t>
            </a:r>
          </a:p>
          <a:p>
            <a:r>
              <a:rPr lang="en-US" dirty="0"/>
              <a:t>o</a:t>
            </a:r>
          </a:p>
          <a:p>
            <a:r>
              <a:rPr lang="en-US" dirty="0"/>
              <a:t> </a:t>
            </a:r>
          </a:p>
          <a:p>
            <a:r>
              <a:rPr lang="en-US" dirty="0"/>
              <a:t>!</a:t>
            </a:r>
          </a:p>
        </p:txBody>
      </p:sp>
    </p:spTree>
    <p:extLst>
      <p:ext uri="{BB962C8B-B14F-4D97-AF65-F5344CB8AC3E}">
        <p14:creationId xmlns:p14="http://schemas.microsoft.com/office/powerpoint/2010/main" val="389005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7F8F6F-160F-BE42-95DE-F41541A0BBD9}"/>
              </a:ext>
            </a:extLst>
          </p:cNvPr>
          <p:cNvSpPr>
            <a:spLocks noGrp="1"/>
          </p:cNvSpPr>
          <p:nvPr>
            <p:ph type="title"/>
          </p:nvPr>
        </p:nvSpPr>
        <p:spPr/>
        <p:txBody>
          <a:bodyPr>
            <a:normAutofit/>
          </a:bodyPr>
          <a:lstStyle/>
          <a:p>
            <a:r>
              <a:rPr lang="en-US" dirty="0"/>
              <a:t>What are the die-die must know things?</a:t>
            </a:r>
          </a:p>
        </p:txBody>
      </p:sp>
      <p:sp>
        <p:nvSpPr>
          <p:cNvPr id="5" name="Content Placeholder 4">
            <a:extLst>
              <a:ext uri="{FF2B5EF4-FFF2-40B4-BE49-F238E27FC236}">
                <a16:creationId xmlns:a16="http://schemas.microsoft.com/office/drawing/2014/main" id="{0A516FEB-1EF9-3042-9D57-8640979837AB}"/>
              </a:ext>
            </a:extLst>
          </p:cNvPr>
          <p:cNvSpPr>
            <a:spLocks noGrp="1"/>
          </p:cNvSpPr>
          <p:nvPr>
            <p:ph idx="1"/>
          </p:nvPr>
        </p:nvSpPr>
        <p:spPr>
          <a:xfrm>
            <a:off x="838200" y="1455821"/>
            <a:ext cx="10515600" cy="5257799"/>
          </a:xfrm>
        </p:spPr>
        <p:txBody>
          <a:bodyPr>
            <a:normAutofit fontScale="70000" lnSpcReduction="20000"/>
          </a:bodyPr>
          <a:lstStyle/>
          <a:p>
            <a:r>
              <a:rPr lang="en-SG" dirty="0"/>
              <a:t>Why do we need repetition in programming?</a:t>
            </a:r>
          </a:p>
          <a:p>
            <a:pPr lvl="1"/>
            <a:r>
              <a:rPr lang="en-SG" dirty="0">
                <a:solidFill>
                  <a:srgbClr val="FF0000"/>
                </a:solidFill>
              </a:rPr>
              <a:t>To automate the handling of repetitive tasks</a:t>
            </a:r>
          </a:p>
          <a:p>
            <a:r>
              <a:rPr lang="en-SG" dirty="0"/>
              <a:t>Familiarise with the structure of a loop</a:t>
            </a:r>
          </a:p>
          <a:p>
            <a:pPr lvl="1"/>
            <a:r>
              <a:rPr lang="en-SG" dirty="0"/>
              <a:t>Initialize (</a:t>
            </a:r>
            <a:r>
              <a:rPr lang="en-SG" dirty="0">
                <a:solidFill>
                  <a:srgbClr val="FF0000"/>
                </a:solidFill>
              </a:rPr>
              <a:t>set up a control variable that controls the loop</a:t>
            </a:r>
            <a:r>
              <a:rPr lang="en-SG" dirty="0"/>
              <a:t>)</a:t>
            </a:r>
          </a:p>
          <a:p>
            <a:pPr lvl="1"/>
            <a:r>
              <a:rPr lang="en-SG" dirty="0"/>
              <a:t>Test (</a:t>
            </a:r>
            <a:r>
              <a:rPr lang="en-SG" dirty="0">
                <a:solidFill>
                  <a:srgbClr val="FF0000"/>
                </a:solidFill>
              </a:rPr>
              <a:t>do we continue running the loop?</a:t>
            </a:r>
            <a:r>
              <a:rPr lang="en-SG" dirty="0"/>
              <a:t>)</a:t>
            </a:r>
          </a:p>
          <a:p>
            <a:pPr lvl="1"/>
            <a:r>
              <a:rPr lang="en-SG" dirty="0"/>
              <a:t>Loop body (</a:t>
            </a:r>
            <a:r>
              <a:rPr lang="en-SG" dirty="0">
                <a:solidFill>
                  <a:srgbClr val="FF0000"/>
                </a:solidFill>
              </a:rPr>
              <a:t>part that needs to be repeated</a:t>
            </a:r>
            <a:r>
              <a:rPr lang="en-SG" dirty="0"/>
              <a:t>)</a:t>
            </a:r>
          </a:p>
          <a:p>
            <a:pPr lvl="1"/>
            <a:r>
              <a:rPr lang="en-SG" dirty="0"/>
              <a:t>Update (</a:t>
            </a:r>
            <a:r>
              <a:rPr lang="en-SG" dirty="0">
                <a:solidFill>
                  <a:srgbClr val="FF0000"/>
                </a:solidFill>
              </a:rPr>
              <a:t>update the control variable</a:t>
            </a:r>
            <a:r>
              <a:rPr lang="en-SG" dirty="0"/>
              <a:t>)</a:t>
            </a:r>
          </a:p>
          <a:p>
            <a:r>
              <a:rPr lang="en-SG" dirty="0"/>
              <a:t>Counter-controlled loop and sentinel-controlled loops</a:t>
            </a:r>
          </a:p>
          <a:p>
            <a:pPr lvl="1"/>
            <a:r>
              <a:rPr lang="en-SG" dirty="0"/>
              <a:t>Counter-controlled (</a:t>
            </a:r>
            <a:r>
              <a:rPr lang="en-SG" dirty="0">
                <a:solidFill>
                  <a:srgbClr val="FF0000"/>
                </a:solidFill>
              </a:rPr>
              <a:t>number of repetitions is known and fixed</a:t>
            </a:r>
            <a:r>
              <a:rPr lang="en-SG" dirty="0"/>
              <a:t>)</a:t>
            </a:r>
          </a:p>
          <a:p>
            <a:pPr lvl="1"/>
            <a:r>
              <a:rPr lang="en-SG" dirty="0"/>
              <a:t>Sentinel-controlled (</a:t>
            </a:r>
            <a:r>
              <a:rPr lang="en-SG" dirty="0">
                <a:solidFill>
                  <a:srgbClr val="FF0000"/>
                </a:solidFill>
              </a:rPr>
              <a:t>the number of repetitions does not need to be known and will proceed until some termination condition is met</a:t>
            </a:r>
            <a:r>
              <a:rPr lang="en-SG" dirty="0"/>
              <a:t>)</a:t>
            </a:r>
          </a:p>
          <a:p>
            <a:r>
              <a:rPr lang="en-SG" dirty="0"/>
              <a:t>A while loop is an example of a sentinel-controlled loop. [</a:t>
            </a:r>
            <a:r>
              <a:rPr lang="en-SG" dirty="0">
                <a:solidFill>
                  <a:srgbClr val="FF0000"/>
                </a:solidFill>
              </a:rPr>
              <a:t>But it can also be counter-controlled, depending on how it is set up!</a:t>
            </a:r>
            <a:r>
              <a:rPr lang="en-SG" dirty="0"/>
              <a:t>]</a:t>
            </a:r>
          </a:p>
          <a:p>
            <a:r>
              <a:rPr lang="en-SG" dirty="0"/>
              <a:t>A </a:t>
            </a:r>
            <a:r>
              <a:rPr lang="en-SG" dirty="0">
                <a:solidFill>
                  <a:schemeClr val="accent1"/>
                </a:solidFill>
              </a:rPr>
              <a:t>for</a:t>
            </a:r>
            <a:r>
              <a:rPr lang="en-SG" dirty="0"/>
              <a:t> loop is an example of a counter-controlled loop.</a:t>
            </a:r>
          </a:p>
          <a:p>
            <a:r>
              <a:rPr lang="en-SG" dirty="0">
                <a:solidFill>
                  <a:schemeClr val="accent1"/>
                </a:solidFill>
              </a:rPr>
              <a:t>While-Else</a:t>
            </a:r>
            <a:r>
              <a:rPr lang="en-SG" dirty="0"/>
              <a:t>, </a:t>
            </a:r>
            <a:r>
              <a:rPr lang="en-SG" dirty="0">
                <a:solidFill>
                  <a:schemeClr val="accent1"/>
                </a:solidFill>
              </a:rPr>
              <a:t>For-else</a:t>
            </a:r>
            <a:r>
              <a:rPr lang="en-SG" dirty="0"/>
              <a:t>, </a:t>
            </a:r>
            <a:r>
              <a:rPr lang="en-SG" dirty="0">
                <a:solidFill>
                  <a:schemeClr val="accent1"/>
                </a:solidFill>
              </a:rPr>
              <a:t>Break</a:t>
            </a:r>
            <a:r>
              <a:rPr lang="en-SG" dirty="0"/>
              <a:t> (exit loop), </a:t>
            </a:r>
            <a:r>
              <a:rPr lang="en-SG" dirty="0">
                <a:solidFill>
                  <a:schemeClr val="accent1"/>
                </a:solidFill>
              </a:rPr>
              <a:t>continue</a:t>
            </a:r>
            <a:r>
              <a:rPr lang="en-SG" dirty="0"/>
              <a:t>, </a:t>
            </a:r>
            <a:r>
              <a:rPr lang="en-SG" dirty="0">
                <a:solidFill>
                  <a:schemeClr val="accent1"/>
                </a:solidFill>
              </a:rPr>
              <a:t>pass</a:t>
            </a:r>
            <a:r>
              <a:rPr lang="en-SG" dirty="0"/>
              <a:t> (</a:t>
            </a:r>
            <a:r>
              <a:rPr lang="en-SG" dirty="0">
                <a:solidFill>
                  <a:srgbClr val="FF0000"/>
                </a:solidFill>
              </a:rPr>
              <a:t>fill into an empty block --- bad programming practice</a:t>
            </a:r>
            <a:r>
              <a:rPr lang="en-SG" dirty="0"/>
              <a:t>)</a:t>
            </a:r>
          </a:p>
          <a:p>
            <a:r>
              <a:rPr lang="en-SG" dirty="0"/>
              <a:t>Iteration (</a:t>
            </a:r>
            <a:r>
              <a:rPr lang="en-SG" dirty="0">
                <a:solidFill>
                  <a:srgbClr val="FF0000"/>
                </a:solidFill>
              </a:rPr>
              <a:t>To move across the elements in a collection</a:t>
            </a:r>
            <a:r>
              <a:rPr lang="en-SG" dirty="0"/>
              <a:t>)</a:t>
            </a:r>
          </a:p>
          <a:p>
            <a:r>
              <a:rPr lang="en-SG" dirty="0"/>
              <a:t>Nesting is the concept of running 1 loop within another loop or control statement</a:t>
            </a:r>
          </a:p>
        </p:txBody>
      </p:sp>
    </p:spTree>
    <p:extLst>
      <p:ext uri="{BB962C8B-B14F-4D97-AF65-F5344CB8AC3E}">
        <p14:creationId xmlns:p14="http://schemas.microsoft.com/office/powerpoint/2010/main" val="4135906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0FA08-1414-3446-8632-2E42DF160048}"/>
              </a:ext>
            </a:extLst>
          </p:cNvPr>
          <p:cNvSpPr>
            <a:spLocks noGrp="1"/>
          </p:cNvSpPr>
          <p:nvPr>
            <p:ph type="title"/>
          </p:nvPr>
        </p:nvSpPr>
        <p:spPr/>
        <p:txBody>
          <a:bodyPr>
            <a:noAutofit/>
          </a:bodyPr>
          <a:lstStyle/>
          <a:p>
            <a:br>
              <a:rPr lang="en-GB" sz="2500" dirty="0"/>
            </a:br>
            <a:r>
              <a:rPr lang="en-SG" sz="2500" dirty="0"/>
              <a:t>2. Write a script that asks the user to enter a positive integer n and that will calculate and print the product of the odd integers from 1 to n (or from 1 to n-1 if n is even).</a:t>
            </a:r>
            <a:br>
              <a:rPr lang="en-SG" sz="2500" b="1" dirty="0"/>
            </a:br>
            <a:endParaRPr lang="en-US" sz="2500" dirty="0"/>
          </a:p>
        </p:txBody>
      </p:sp>
      <p:sp>
        <p:nvSpPr>
          <p:cNvPr id="6" name="Content Placeholder 5">
            <a:extLst>
              <a:ext uri="{FF2B5EF4-FFF2-40B4-BE49-F238E27FC236}">
                <a16:creationId xmlns:a16="http://schemas.microsoft.com/office/drawing/2014/main" id="{BD9F29EF-03E5-3A4F-9D2E-1AB4A4B46DED}"/>
              </a:ext>
            </a:extLst>
          </p:cNvPr>
          <p:cNvSpPr>
            <a:spLocks noGrp="1"/>
          </p:cNvSpPr>
          <p:nvPr>
            <p:ph idx="1"/>
          </p:nvPr>
        </p:nvSpPr>
        <p:spPr>
          <a:xfrm>
            <a:off x="838200" y="1825624"/>
            <a:ext cx="10515600" cy="5032375"/>
          </a:xfrm>
        </p:spPr>
        <p:txBody>
          <a:bodyPr>
            <a:normAutofit fontScale="85000" lnSpcReduction="20000"/>
          </a:bodyPr>
          <a:lstStyle/>
          <a:p>
            <a:pPr marL="0" indent="0">
              <a:buNone/>
            </a:pPr>
            <a:r>
              <a:rPr lang="en-US" dirty="0"/>
              <a:t>What do we know?</a:t>
            </a:r>
          </a:p>
          <a:p>
            <a:r>
              <a:rPr lang="en-US" dirty="0"/>
              <a:t>Must use odd integers from 1 to n.</a:t>
            </a:r>
          </a:p>
          <a:p>
            <a:r>
              <a:rPr lang="en-US" dirty="0"/>
              <a:t>If n is even, do not include n by doing n-1</a:t>
            </a:r>
          </a:p>
          <a:p>
            <a:r>
              <a:rPr lang="en-US" dirty="0"/>
              <a:t>If n is odd, include n.</a:t>
            </a:r>
          </a:p>
          <a:p>
            <a:r>
              <a:rPr lang="en-US" dirty="0"/>
              <a:t>To check for odd or even, we may use modulus to check if </a:t>
            </a:r>
            <a:r>
              <a:rPr lang="en-US" dirty="0">
                <a:solidFill>
                  <a:schemeClr val="accent1"/>
                </a:solidFill>
              </a:rPr>
              <a:t>n % 2 == 1</a:t>
            </a:r>
          </a:p>
          <a:p>
            <a:r>
              <a:rPr lang="en-US" dirty="0"/>
              <a:t>We have to do repeated re-assignment using multiplication (*) instead of summation (+)</a:t>
            </a:r>
          </a:p>
          <a:p>
            <a:r>
              <a:rPr lang="en-US" dirty="0"/>
              <a:t>If n is odd, we simply get all odd numbers by increments by 2 e.g. 1, 3, 5, 7…n</a:t>
            </a:r>
          </a:p>
          <a:p>
            <a:r>
              <a:rPr lang="en-US" dirty="0"/>
              <a:t>If n is even, subtract by 1. Then you also get all odd numbers by increments by 2. That is, 1, 3, 5, 7, n-1</a:t>
            </a:r>
          </a:p>
          <a:p>
            <a:r>
              <a:rPr lang="en-US" dirty="0"/>
              <a:t>Since we know the start condition (1) and end condition (n or n-1), and the increment condition (2), we may use a for-loop.</a:t>
            </a:r>
          </a:p>
          <a:p>
            <a:pPr lvl="1"/>
            <a:r>
              <a:rPr lang="en-US" dirty="0"/>
              <a:t>There is one more snag to remember --- if you use a for loop in python, the end condition does not get added in. To avoid that, make your end condition bigger. I.e., n+1 (If odd), or n-1+1 (if even)</a:t>
            </a:r>
          </a:p>
        </p:txBody>
      </p:sp>
    </p:spTree>
    <p:extLst>
      <p:ext uri="{BB962C8B-B14F-4D97-AF65-F5344CB8AC3E}">
        <p14:creationId xmlns:p14="http://schemas.microsoft.com/office/powerpoint/2010/main" val="137621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0FA08-1414-3446-8632-2E42DF160048}"/>
              </a:ext>
            </a:extLst>
          </p:cNvPr>
          <p:cNvSpPr>
            <a:spLocks noGrp="1"/>
          </p:cNvSpPr>
          <p:nvPr>
            <p:ph type="title"/>
          </p:nvPr>
        </p:nvSpPr>
        <p:spPr/>
        <p:txBody>
          <a:bodyPr>
            <a:noAutofit/>
          </a:bodyPr>
          <a:lstStyle/>
          <a:p>
            <a:br>
              <a:rPr lang="en-GB" sz="2500" dirty="0"/>
            </a:br>
            <a:r>
              <a:rPr lang="en-SG" sz="2500" dirty="0"/>
              <a:t>2. Write a script that asks the user to enter a positive integer n and that will calculate and print the product of the odd integers from 1 to n (or from 1 to n-1 if n is even).</a:t>
            </a:r>
            <a:br>
              <a:rPr lang="en-SG" sz="2500" b="1" dirty="0"/>
            </a:br>
            <a:endParaRPr lang="en-US" sz="2500" dirty="0"/>
          </a:p>
        </p:txBody>
      </p:sp>
      <p:sp>
        <p:nvSpPr>
          <p:cNvPr id="5" name="Rectangle 4">
            <a:extLst>
              <a:ext uri="{FF2B5EF4-FFF2-40B4-BE49-F238E27FC236}">
                <a16:creationId xmlns:a16="http://schemas.microsoft.com/office/drawing/2014/main" id="{7AB4CC36-5AD9-064B-A990-2C6E09C722AC}"/>
              </a:ext>
            </a:extLst>
          </p:cNvPr>
          <p:cNvSpPr/>
          <p:nvPr/>
        </p:nvSpPr>
        <p:spPr>
          <a:xfrm>
            <a:off x="838200" y="1981295"/>
            <a:ext cx="6096000" cy="3266472"/>
          </a:xfrm>
          <a:prstGeom prst="rect">
            <a:avLst/>
          </a:prstGeom>
        </p:spPr>
        <p:txBody>
          <a:bodyPr>
            <a:spAutoFit/>
          </a:bodyPr>
          <a:lstStyle/>
          <a:p>
            <a:pPr algn="just">
              <a:lnSpc>
                <a:spcPct val="115000"/>
              </a:lnSpc>
              <a:spcAft>
                <a:spcPts val="0"/>
              </a:spcAft>
            </a:pPr>
            <a:r>
              <a:rPr lang="en-GB" b="1" dirty="0">
                <a:solidFill>
                  <a:srgbClr val="999999"/>
                </a:solidFill>
                <a:latin typeface="Courier New" panose="02070309020205020404" pitchFamily="49" charset="0"/>
                <a:ea typeface="Courier New" panose="02070309020205020404" pitchFamily="49" charset="0"/>
              </a:rPr>
              <a:t># Asks for a positive integer n</a:t>
            </a:r>
            <a:endParaRPr lang="en-SG" b="1" dirty="0">
              <a:latin typeface="Arial" panose="020B0604020202020204" pitchFamily="34" charset="0"/>
              <a:ea typeface="Arial" panose="020B0604020202020204" pitchFamily="34" charset="0"/>
            </a:endParaRPr>
          </a:p>
          <a:p>
            <a:pPr algn="just">
              <a:lnSpc>
                <a:spcPct val="115000"/>
              </a:lnSpc>
              <a:spcAft>
                <a:spcPts val="0"/>
              </a:spcAft>
            </a:pPr>
            <a:r>
              <a:rPr lang="en-GB" b="1" dirty="0">
                <a:solidFill>
                  <a:srgbClr val="999999"/>
                </a:solidFill>
                <a:latin typeface="Courier New" panose="02070309020205020404" pitchFamily="49" charset="0"/>
                <a:ea typeface="Courier New" panose="02070309020205020404" pitchFamily="49" charset="0"/>
              </a:rPr>
              <a:t># Calculates and prints 1*3*5*..* n</a:t>
            </a:r>
            <a:endParaRPr lang="en-SG" b="1" dirty="0">
              <a:latin typeface="Arial" panose="020B0604020202020204" pitchFamily="34" charset="0"/>
              <a:ea typeface="Arial" panose="020B0604020202020204" pitchFamily="34" charset="0"/>
            </a:endParaRPr>
          </a:p>
          <a:p>
            <a:pPr algn="just">
              <a:lnSpc>
                <a:spcPct val="115000"/>
              </a:lnSpc>
              <a:spcAft>
                <a:spcPts val="0"/>
              </a:spcAft>
            </a:pPr>
            <a:r>
              <a:rPr lang="en-GB" b="1" dirty="0">
                <a:latin typeface="Courier New" panose="02070309020205020404" pitchFamily="49" charset="0"/>
                <a:ea typeface="Courier New" panose="02070309020205020404" pitchFamily="49" charset="0"/>
              </a:rPr>
              <a:t>n = </a:t>
            </a:r>
            <a:r>
              <a:rPr lang="en-GB" b="1" dirty="0" err="1">
                <a:solidFill>
                  <a:srgbClr val="3D85C6"/>
                </a:solidFill>
                <a:latin typeface="Courier New" panose="02070309020205020404" pitchFamily="49" charset="0"/>
                <a:ea typeface="Courier New" panose="02070309020205020404" pitchFamily="49" charset="0"/>
              </a:rPr>
              <a:t>int</a:t>
            </a:r>
            <a:r>
              <a:rPr lang="en-GB" b="1" dirty="0">
                <a:latin typeface="Courier New" panose="02070309020205020404" pitchFamily="49" charset="0"/>
                <a:ea typeface="Courier New" panose="02070309020205020404" pitchFamily="49" charset="0"/>
              </a:rPr>
              <a:t>(</a:t>
            </a:r>
            <a:r>
              <a:rPr lang="en-GB" b="1" dirty="0">
                <a:solidFill>
                  <a:srgbClr val="3C78D8"/>
                </a:solidFill>
                <a:latin typeface="Courier New" panose="02070309020205020404" pitchFamily="49" charset="0"/>
                <a:ea typeface="Courier New" panose="02070309020205020404" pitchFamily="49" charset="0"/>
              </a:rPr>
              <a:t>input</a:t>
            </a:r>
            <a:r>
              <a:rPr lang="en-GB" b="1" dirty="0">
                <a:latin typeface="Courier New" panose="02070309020205020404" pitchFamily="49" charset="0"/>
                <a:ea typeface="Courier New" panose="02070309020205020404" pitchFamily="49" charset="0"/>
              </a:rPr>
              <a:t>("Please enter a positive integer: "))</a:t>
            </a:r>
            <a:endParaRPr lang="en-SG" b="1" dirty="0">
              <a:latin typeface="Arial" panose="020B0604020202020204" pitchFamily="34" charset="0"/>
              <a:ea typeface="Arial" panose="020B0604020202020204" pitchFamily="34" charset="0"/>
            </a:endParaRPr>
          </a:p>
          <a:p>
            <a:pPr algn="just">
              <a:lnSpc>
                <a:spcPct val="115000"/>
              </a:lnSpc>
              <a:spcAft>
                <a:spcPts val="0"/>
              </a:spcAft>
            </a:pPr>
            <a:r>
              <a:rPr lang="en-GB" b="1" dirty="0">
                <a:solidFill>
                  <a:srgbClr val="999999"/>
                </a:solidFill>
                <a:latin typeface="Courier New" panose="02070309020205020404" pitchFamily="49" charset="0"/>
                <a:ea typeface="Courier New" panose="02070309020205020404" pitchFamily="49" charset="0"/>
              </a:rPr>
              <a:t># initialize the factor to 1 and loop through all odd integers until n</a:t>
            </a:r>
            <a:endParaRPr lang="en-SG" b="1" dirty="0">
              <a:latin typeface="Arial" panose="020B0604020202020204" pitchFamily="34" charset="0"/>
              <a:ea typeface="Arial" panose="020B0604020202020204" pitchFamily="34" charset="0"/>
            </a:endParaRPr>
          </a:p>
          <a:p>
            <a:pPr algn="just">
              <a:lnSpc>
                <a:spcPct val="115000"/>
              </a:lnSpc>
              <a:spcAft>
                <a:spcPts val="0"/>
              </a:spcAft>
            </a:pPr>
            <a:r>
              <a:rPr lang="en-GB" b="1" dirty="0">
                <a:latin typeface="Courier New" panose="02070309020205020404" pitchFamily="49" charset="0"/>
                <a:ea typeface="Courier New" panose="02070309020205020404" pitchFamily="49" charset="0"/>
              </a:rPr>
              <a:t>out = 1</a:t>
            </a:r>
            <a:endParaRPr lang="en-SG" b="1" dirty="0">
              <a:latin typeface="Arial" panose="020B0604020202020204" pitchFamily="34" charset="0"/>
              <a:ea typeface="Arial" panose="020B0604020202020204" pitchFamily="34" charset="0"/>
            </a:endParaRPr>
          </a:p>
          <a:p>
            <a:pPr algn="just">
              <a:lnSpc>
                <a:spcPct val="115000"/>
              </a:lnSpc>
              <a:spcAft>
                <a:spcPts val="0"/>
              </a:spcAft>
            </a:pPr>
            <a:r>
              <a:rPr lang="en-GB" b="1" dirty="0">
                <a:solidFill>
                  <a:srgbClr val="3D85C6"/>
                </a:solidFill>
                <a:latin typeface="Courier New" panose="02070309020205020404" pitchFamily="49" charset="0"/>
                <a:ea typeface="Courier New" panose="02070309020205020404" pitchFamily="49" charset="0"/>
              </a:rPr>
              <a:t>for </a:t>
            </a:r>
            <a:r>
              <a:rPr lang="en-GB" b="1" dirty="0" err="1">
                <a:latin typeface="Courier New" panose="02070309020205020404" pitchFamily="49" charset="0"/>
                <a:ea typeface="Courier New" panose="02070309020205020404" pitchFamily="49" charset="0"/>
              </a:rPr>
              <a:t>i</a:t>
            </a:r>
            <a:r>
              <a:rPr lang="en-GB" b="1" dirty="0">
                <a:latin typeface="Courier New" panose="02070309020205020404" pitchFamily="49" charset="0"/>
                <a:ea typeface="Courier New" panose="02070309020205020404" pitchFamily="49" charset="0"/>
              </a:rPr>
              <a:t> </a:t>
            </a:r>
            <a:r>
              <a:rPr lang="en-GB" b="1" dirty="0">
                <a:solidFill>
                  <a:srgbClr val="3C78D8"/>
                </a:solidFill>
                <a:latin typeface="Courier New" panose="02070309020205020404" pitchFamily="49" charset="0"/>
                <a:ea typeface="Courier New" panose="02070309020205020404" pitchFamily="49" charset="0"/>
              </a:rPr>
              <a:t>in range</a:t>
            </a:r>
            <a:r>
              <a:rPr lang="en-GB" b="1" dirty="0">
                <a:latin typeface="Courier New" panose="02070309020205020404" pitchFamily="49" charset="0"/>
                <a:ea typeface="Courier New" panose="02070309020205020404" pitchFamily="49" charset="0"/>
              </a:rPr>
              <a:t>(1, n+1, 2):</a:t>
            </a:r>
            <a:endParaRPr lang="en-SG" b="1" dirty="0">
              <a:latin typeface="Arial" panose="020B0604020202020204" pitchFamily="34" charset="0"/>
              <a:ea typeface="Arial" panose="020B0604020202020204" pitchFamily="34" charset="0"/>
            </a:endParaRPr>
          </a:p>
          <a:p>
            <a:pPr algn="just">
              <a:lnSpc>
                <a:spcPct val="115000"/>
              </a:lnSpc>
              <a:spcAft>
                <a:spcPts val="0"/>
              </a:spcAft>
            </a:pPr>
            <a:r>
              <a:rPr lang="en-GB" b="1" dirty="0">
                <a:latin typeface="Courier New" panose="02070309020205020404" pitchFamily="49" charset="0"/>
                <a:ea typeface="Courier New" panose="02070309020205020404" pitchFamily="49" charset="0"/>
              </a:rPr>
              <a:t>	out = out * </a:t>
            </a:r>
            <a:r>
              <a:rPr lang="en-GB" b="1" dirty="0" err="1">
                <a:latin typeface="Courier New" panose="02070309020205020404" pitchFamily="49" charset="0"/>
                <a:ea typeface="Courier New" panose="02070309020205020404" pitchFamily="49" charset="0"/>
              </a:rPr>
              <a:t>i</a:t>
            </a:r>
            <a:endParaRPr lang="en-SG" b="1" dirty="0">
              <a:latin typeface="Arial" panose="020B0604020202020204" pitchFamily="34" charset="0"/>
              <a:ea typeface="Arial" panose="020B0604020202020204" pitchFamily="34" charset="0"/>
            </a:endParaRPr>
          </a:p>
          <a:p>
            <a:pPr algn="just">
              <a:lnSpc>
                <a:spcPct val="115000"/>
              </a:lnSpc>
              <a:spcAft>
                <a:spcPts val="0"/>
              </a:spcAft>
            </a:pPr>
            <a:r>
              <a:rPr lang="en-GB" b="1" dirty="0">
                <a:solidFill>
                  <a:srgbClr val="3C78D8"/>
                </a:solidFill>
                <a:latin typeface="Courier New" panose="02070309020205020404" pitchFamily="49" charset="0"/>
                <a:ea typeface="Courier New" panose="02070309020205020404" pitchFamily="49" charset="0"/>
              </a:rPr>
              <a:t>print</a:t>
            </a:r>
            <a:r>
              <a:rPr lang="en-GB" b="1" dirty="0">
                <a:latin typeface="Courier New" panose="02070309020205020404" pitchFamily="49" charset="0"/>
                <a:ea typeface="Courier New" panose="02070309020205020404" pitchFamily="49" charset="0"/>
              </a:rPr>
              <a:t>('</a:t>
            </a:r>
            <a:r>
              <a:rPr lang="en-GB" b="1" dirty="0">
                <a:solidFill>
                  <a:srgbClr val="6AA84F"/>
                </a:solidFill>
                <a:latin typeface="Courier New" panose="02070309020205020404" pitchFamily="49" charset="0"/>
                <a:ea typeface="Courier New" panose="02070309020205020404" pitchFamily="49" charset="0"/>
              </a:rPr>
              <a:t>For n =</a:t>
            </a:r>
            <a:r>
              <a:rPr lang="en-GB" b="1" dirty="0">
                <a:latin typeface="Courier New" panose="02070309020205020404" pitchFamily="49" charset="0"/>
                <a:ea typeface="Courier New" panose="02070309020205020404" pitchFamily="49" charset="0"/>
              </a:rPr>
              <a:t>', n,'</a:t>
            </a:r>
            <a:r>
              <a:rPr lang="en-GB" b="1" dirty="0">
                <a:solidFill>
                  <a:srgbClr val="6AA84F"/>
                </a:solidFill>
                <a:latin typeface="Courier New" panose="02070309020205020404" pitchFamily="49" charset="0"/>
                <a:ea typeface="Courier New" panose="02070309020205020404" pitchFamily="49" charset="0"/>
              </a:rPr>
              <a:t>, output is </a:t>
            </a:r>
            <a:r>
              <a:rPr lang="en-GB" b="1" dirty="0">
                <a:latin typeface="Courier New" panose="02070309020205020404" pitchFamily="49" charset="0"/>
                <a:ea typeface="Courier New" panose="02070309020205020404" pitchFamily="49" charset="0"/>
              </a:rPr>
              <a:t>', out)</a:t>
            </a:r>
            <a:endParaRPr lang="en-SG" b="1" dirty="0">
              <a:latin typeface="Arial" panose="020B0604020202020204" pitchFamily="34" charset="0"/>
              <a:ea typeface="Arial" panose="020B0604020202020204" pitchFamily="34" charset="0"/>
            </a:endParaRPr>
          </a:p>
        </p:txBody>
      </p:sp>
      <p:sp>
        <p:nvSpPr>
          <p:cNvPr id="3" name="TextBox 2">
            <a:extLst>
              <a:ext uri="{FF2B5EF4-FFF2-40B4-BE49-F238E27FC236}">
                <a16:creationId xmlns:a16="http://schemas.microsoft.com/office/drawing/2014/main" id="{E2FF0042-E3D5-4D46-B3A3-16537B68F527}"/>
              </a:ext>
            </a:extLst>
          </p:cNvPr>
          <p:cNvSpPr txBox="1"/>
          <p:nvPr/>
        </p:nvSpPr>
        <p:spPr>
          <a:xfrm>
            <a:off x="1564977" y="6229373"/>
            <a:ext cx="9448612" cy="369332"/>
          </a:xfrm>
          <a:prstGeom prst="rect">
            <a:avLst/>
          </a:prstGeom>
          <a:noFill/>
        </p:spPr>
        <p:txBody>
          <a:bodyPr wrap="none" rtlCol="0">
            <a:spAutoFit/>
          </a:bodyPr>
          <a:lstStyle/>
          <a:p>
            <a:r>
              <a:rPr lang="en-US" dirty="0"/>
              <a:t>Does this solution check for whether input is odd or even? Why do you think that is not necessary?</a:t>
            </a:r>
          </a:p>
        </p:txBody>
      </p:sp>
      <p:sp>
        <p:nvSpPr>
          <p:cNvPr id="6" name="Left Arrow 5">
            <a:extLst>
              <a:ext uri="{FF2B5EF4-FFF2-40B4-BE49-F238E27FC236}">
                <a16:creationId xmlns:a16="http://schemas.microsoft.com/office/drawing/2014/main" id="{93EBB84E-DB07-D044-812A-EFACE99D1A3B}"/>
              </a:ext>
            </a:extLst>
          </p:cNvPr>
          <p:cNvSpPr/>
          <p:nvPr/>
        </p:nvSpPr>
        <p:spPr>
          <a:xfrm>
            <a:off x="7012653" y="2508814"/>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6E62C7C-7F13-BC46-8D79-0E0E11BC41DA}"/>
              </a:ext>
            </a:extLst>
          </p:cNvPr>
          <p:cNvSpPr txBox="1"/>
          <p:nvPr/>
        </p:nvSpPr>
        <p:spPr>
          <a:xfrm>
            <a:off x="8069514" y="2617910"/>
            <a:ext cx="3539390" cy="369332"/>
          </a:xfrm>
          <a:prstGeom prst="rect">
            <a:avLst/>
          </a:prstGeom>
          <a:noFill/>
        </p:spPr>
        <p:txBody>
          <a:bodyPr wrap="square" rtlCol="0">
            <a:spAutoFit/>
          </a:bodyPr>
          <a:lstStyle/>
          <a:p>
            <a:r>
              <a:rPr lang="en-US" dirty="0"/>
              <a:t>Coerces an integer input</a:t>
            </a:r>
          </a:p>
        </p:txBody>
      </p:sp>
      <p:sp>
        <p:nvSpPr>
          <p:cNvPr id="9" name="Left Arrow 8">
            <a:extLst>
              <a:ext uri="{FF2B5EF4-FFF2-40B4-BE49-F238E27FC236}">
                <a16:creationId xmlns:a16="http://schemas.microsoft.com/office/drawing/2014/main" id="{7C4C6F6D-CD81-8746-B1CB-A311F76FBAE7}"/>
              </a:ext>
            </a:extLst>
          </p:cNvPr>
          <p:cNvSpPr/>
          <p:nvPr/>
        </p:nvSpPr>
        <p:spPr>
          <a:xfrm>
            <a:off x="5800079" y="3811572"/>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6F688E1-D8E4-584A-A83D-7D4043782248}"/>
              </a:ext>
            </a:extLst>
          </p:cNvPr>
          <p:cNvSpPr txBox="1"/>
          <p:nvPr/>
        </p:nvSpPr>
        <p:spPr>
          <a:xfrm>
            <a:off x="6856940" y="3920668"/>
            <a:ext cx="3539390" cy="369332"/>
          </a:xfrm>
          <a:prstGeom prst="rect">
            <a:avLst/>
          </a:prstGeom>
          <a:noFill/>
        </p:spPr>
        <p:txBody>
          <a:bodyPr wrap="square" rtlCol="0">
            <a:spAutoFit/>
          </a:bodyPr>
          <a:lstStyle/>
          <a:p>
            <a:r>
              <a:rPr lang="en-US" dirty="0"/>
              <a:t>Initiates the start condition</a:t>
            </a:r>
          </a:p>
        </p:txBody>
      </p:sp>
      <p:sp>
        <p:nvSpPr>
          <p:cNvPr id="11" name="Left Arrow 10">
            <a:extLst>
              <a:ext uri="{FF2B5EF4-FFF2-40B4-BE49-F238E27FC236}">
                <a16:creationId xmlns:a16="http://schemas.microsoft.com/office/drawing/2014/main" id="{28B64296-2FA4-E94C-B750-9D5835D98EF5}"/>
              </a:ext>
            </a:extLst>
          </p:cNvPr>
          <p:cNvSpPr/>
          <p:nvPr/>
        </p:nvSpPr>
        <p:spPr>
          <a:xfrm>
            <a:off x="5877936" y="4315930"/>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1393BAB-231B-0A47-8DBB-382707DBB86E}"/>
              </a:ext>
            </a:extLst>
          </p:cNvPr>
          <p:cNvSpPr txBox="1"/>
          <p:nvPr/>
        </p:nvSpPr>
        <p:spPr>
          <a:xfrm>
            <a:off x="6934797" y="4425026"/>
            <a:ext cx="3539390" cy="646331"/>
          </a:xfrm>
          <a:prstGeom prst="rect">
            <a:avLst/>
          </a:prstGeom>
          <a:noFill/>
        </p:spPr>
        <p:txBody>
          <a:bodyPr wrap="square" rtlCol="0">
            <a:spAutoFit/>
          </a:bodyPr>
          <a:lstStyle/>
          <a:p>
            <a:r>
              <a:rPr lang="en-US" dirty="0"/>
              <a:t>Notice the end condition is n+1</a:t>
            </a:r>
          </a:p>
          <a:p>
            <a:r>
              <a:rPr lang="en-US" dirty="0"/>
              <a:t>Also, note that * is used.</a:t>
            </a:r>
          </a:p>
        </p:txBody>
      </p:sp>
    </p:spTree>
    <p:extLst>
      <p:ext uri="{BB962C8B-B14F-4D97-AF65-F5344CB8AC3E}">
        <p14:creationId xmlns:p14="http://schemas.microsoft.com/office/powerpoint/2010/main" val="60002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p:bldP spid="9" grpId="0" animBg="1"/>
      <p:bldP spid="10" grpId="0"/>
      <p:bldP spid="11" grpId="0" animBg="1"/>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3E3DF-7280-B949-AB21-7D396BFCAB8C}"/>
              </a:ext>
            </a:extLst>
          </p:cNvPr>
          <p:cNvSpPr>
            <a:spLocks noGrp="1"/>
          </p:cNvSpPr>
          <p:nvPr>
            <p:ph type="title"/>
          </p:nvPr>
        </p:nvSpPr>
        <p:spPr/>
        <p:txBody>
          <a:bodyPr>
            <a:noAutofit/>
          </a:bodyPr>
          <a:lstStyle/>
          <a:p>
            <a:r>
              <a:rPr lang="en-SG" sz="2500" dirty="0"/>
              <a:t>3. Write a script that will loop through values of n until the difference between the approximation and the actual value is less than 0.0001 (the actual value of e can be obtained in the math module, with </a:t>
            </a:r>
            <a:r>
              <a:rPr lang="en-SG" sz="2500" dirty="0" err="1"/>
              <a:t>math.e</a:t>
            </a:r>
            <a:r>
              <a:rPr lang="en-SG" sz="2500" dirty="0"/>
              <a:t>). The script should then print out the built-in value of e-1 and the approximation to 4 decimal places, and also print the value of n required for such accuracy.</a:t>
            </a:r>
            <a:endParaRPr lang="en-US" sz="2500" dirty="0"/>
          </a:p>
        </p:txBody>
      </p:sp>
      <p:sp>
        <p:nvSpPr>
          <p:cNvPr id="3" name="Content Placeholder 2">
            <a:extLst>
              <a:ext uri="{FF2B5EF4-FFF2-40B4-BE49-F238E27FC236}">
                <a16:creationId xmlns:a16="http://schemas.microsoft.com/office/drawing/2014/main" id="{7F93CB5F-2D5B-ED49-AF47-C7B35DE0C476}"/>
              </a:ext>
            </a:extLst>
          </p:cNvPr>
          <p:cNvSpPr>
            <a:spLocks noGrp="1"/>
          </p:cNvSpPr>
          <p:nvPr>
            <p:ph idx="1"/>
          </p:nvPr>
        </p:nvSpPr>
        <p:spPr>
          <a:xfrm>
            <a:off x="838200" y="1825625"/>
            <a:ext cx="10515600" cy="4351338"/>
          </a:xfrm>
        </p:spPr>
        <p:txBody>
          <a:bodyPr>
            <a:normAutofit fontScale="92500" lnSpcReduction="10000"/>
          </a:bodyPr>
          <a:lstStyle/>
          <a:p>
            <a:pPr marL="0" indent="0">
              <a:buNone/>
            </a:pPr>
            <a:r>
              <a:rPr lang="en-SG" dirty="0"/>
              <a:t>What do we know?</a:t>
            </a:r>
          </a:p>
          <a:p>
            <a:r>
              <a:rPr lang="en-SG" dirty="0"/>
              <a:t>The inverse of the mathematical constant e can be approximated as follows:</a:t>
            </a:r>
          </a:p>
          <a:p>
            <a:endParaRPr lang="en-SG" dirty="0"/>
          </a:p>
          <a:p>
            <a:r>
              <a:rPr lang="en-SG" dirty="0"/>
              <a:t>Since we need e, we will need to use the e value stored in the math library.</a:t>
            </a:r>
          </a:p>
          <a:p>
            <a:r>
              <a:rPr lang="en-SG" dirty="0"/>
              <a:t>n will be some integer value that will keep changing until the termination condition is reached</a:t>
            </a:r>
          </a:p>
          <a:p>
            <a:r>
              <a:rPr lang="en-SG" dirty="0"/>
              <a:t>The termination condition is when </a:t>
            </a:r>
            <a:r>
              <a:rPr lang="en-SG" dirty="0">
                <a:solidFill>
                  <a:schemeClr val="accent1"/>
                </a:solidFill>
              </a:rPr>
              <a:t>absolute(</a:t>
            </a:r>
            <a:r>
              <a:rPr lang="en-SG" dirty="0" err="1">
                <a:solidFill>
                  <a:schemeClr val="accent1"/>
                </a:solidFill>
              </a:rPr>
              <a:t>approx</a:t>
            </a:r>
            <a:r>
              <a:rPr lang="en-SG" dirty="0">
                <a:solidFill>
                  <a:schemeClr val="accent1"/>
                </a:solidFill>
              </a:rPr>
              <a:t> – real) &lt; 0.0001</a:t>
            </a:r>
          </a:p>
          <a:p>
            <a:r>
              <a:rPr lang="en-SG" dirty="0"/>
              <a:t>Because we do not know which values of n to iterate over, but know the termination condition, we use a sentinel-controlled loop. In this case, a </a:t>
            </a:r>
            <a:r>
              <a:rPr lang="en-SG" dirty="0">
                <a:solidFill>
                  <a:schemeClr val="accent1"/>
                </a:solidFill>
              </a:rPr>
              <a:t>while</a:t>
            </a:r>
            <a:r>
              <a:rPr lang="en-SG" dirty="0"/>
              <a:t> loop.</a:t>
            </a:r>
          </a:p>
          <a:p>
            <a:endParaRPr lang="en-US" dirty="0"/>
          </a:p>
        </p:txBody>
      </p:sp>
      <p:pic>
        <p:nvPicPr>
          <p:cNvPr id="10" name="image2.png">
            <a:extLst>
              <a:ext uri="{FF2B5EF4-FFF2-40B4-BE49-F238E27FC236}">
                <a16:creationId xmlns:a16="http://schemas.microsoft.com/office/drawing/2014/main" id="{F6C8973B-F078-4B45-B9C0-F0C418ACA74F}"/>
              </a:ext>
            </a:extLst>
          </p:cNvPr>
          <p:cNvPicPr/>
          <p:nvPr/>
        </p:nvPicPr>
        <p:blipFill>
          <a:blip r:embed="rId2"/>
          <a:srcRect/>
          <a:stretch>
            <a:fillRect/>
          </a:stretch>
        </p:blipFill>
        <p:spPr>
          <a:xfrm>
            <a:off x="2355629" y="2707833"/>
            <a:ext cx="1252220" cy="567690"/>
          </a:xfrm>
          <a:prstGeom prst="rect">
            <a:avLst/>
          </a:prstGeom>
          <a:ln/>
        </p:spPr>
      </p:pic>
    </p:spTree>
    <p:extLst>
      <p:ext uri="{BB962C8B-B14F-4D97-AF65-F5344CB8AC3E}">
        <p14:creationId xmlns:p14="http://schemas.microsoft.com/office/powerpoint/2010/main" val="236445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84A46C-FDD1-234F-A5A7-4EA31ABFCB39}"/>
              </a:ext>
            </a:extLst>
          </p:cNvPr>
          <p:cNvSpPr/>
          <p:nvPr/>
        </p:nvSpPr>
        <p:spPr>
          <a:xfrm>
            <a:off x="291548" y="203020"/>
            <a:ext cx="6096000" cy="6770508"/>
          </a:xfrm>
          <a:prstGeom prst="rect">
            <a:avLst/>
          </a:prstGeom>
        </p:spPr>
        <p:txBody>
          <a:bodyPr>
            <a:spAutoFit/>
          </a:bodyPr>
          <a:lstStyle/>
          <a:p>
            <a:pPr algn="just">
              <a:lnSpc>
                <a:spcPct val="115000"/>
              </a:lnSpc>
              <a:spcAft>
                <a:spcPts val="0"/>
              </a:spcAft>
            </a:pPr>
            <a:r>
              <a:rPr lang="en-GB" b="1" dirty="0">
                <a:solidFill>
                  <a:srgbClr val="999999"/>
                </a:solidFill>
                <a:latin typeface="Courier New" panose="02070309020205020404" pitchFamily="49" charset="0"/>
                <a:ea typeface="Courier New" panose="02070309020205020404" pitchFamily="49" charset="0"/>
              </a:rPr>
              <a:t># Approximates 1/e as (1-1/n)^n, and determines the value of n</a:t>
            </a:r>
            <a:endParaRPr lang="en-SG" b="1" dirty="0">
              <a:latin typeface="Arial" panose="020B0604020202020204" pitchFamily="34" charset="0"/>
              <a:ea typeface="Arial" panose="020B0604020202020204" pitchFamily="34" charset="0"/>
            </a:endParaRPr>
          </a:p>
          <a:p>
            <a:pPr algn="just">
              <a:lnSpc>
                <a:spcPct val="115000"/>
              </a:lnSpc>
              <a:spcAft>
                <a:spcPts val="0"/>
              </a:spcAft>
            </a:pPr>
            <a:r>
              <a:rPr lang="en-GB" b="1" dirty="0">
                <a:solidFill>
                  <a:srgbClr val="999999"/>
                </a:solidFill>
                <a:latin typeface="Courier New" panose="02070309020205020404" pitchFamily="49" charset="0"/>
                <a:ea typeface="Courier New" panose="02070309020205020404" pitchFamily="49" charset="0"/>
              </a:rPr>
              <a:t># required for accuracy to 4 decimal places</a:t>
            </a:r>
            <a:endParaRPr lang="en-SG" b="1" dirty="0">
              <a:latin typeface="Arial" panose="020B0604020202020204" pitchFamily="34" charset="0"/>
              <a:ea typeface="Arial" panose="020B0604020202020204" pitchFamily="34" charset="0"/>
            </a:endParaRPr>
          </a:p>
          <a:p>
            <a:pPr algn="just">
              <a:lnSpc>
                <a:spcPct val="115000"/>
              </a:lnSpc>
              <a:spcAft>
                <a:spcPts val="0"/>
              </a:spcAft>
            </a:pPr>
            <a:r>
              <a:rPr lang="en-GB" b="1" dirty="0">
                <a:solidFill>
                  <a:srgbClr val="1155CC"/>
                </a:solidFill>
                <a:latin typeface="Courier New" panose="02070309020205020404" pitchFamily="49" charset="0"/>
                <a:ea typeface="Courier New" panose="02070309020205020404" pitchFamily="49" charset="0"/>
              </a:rPr>
              <a:t>import </a:t>
            </a:r>
            <a:r>
              <a:rPr lang="en-GB" b="1" dirty="0">
                <a:latin typeface="Courier New" panose="02070309020205020404" pitchFamily="49" charset="0"/>
                <a:ea typeface="Courier New" panose="02070309020205020404" pitchFamily="49" charset="0"/>
              </a:rPr>
              <a:t>math</a:t>
            </a:r>
            <a:endParaRPr lang="en-SG" b="1" dirty="0">
              <a:latin typeface="Arial" panose="020B0604020202020204" pitchFamily="34" charset="0"/>
              <a:ea typeface="Arial" panose="020B0604020202020204" pitchFamily="34" charset="0"/>
            </a:endParaRPr>
          </a:p>
          <a:p>
            <a:pPr algn="just">
              <a:lnSpc>
                <a:spcPct val="115000"/>
              </a:lnSpc>
              <a:spcAft>
                <a:spcPts val="0"/>
              </a:spcAft>
            </a:pPr>
            <a:r>
              <a:rPr lang="en-GB" b="1" dirty="0">
                <a:solidFill>
                  <a:srgbClr val="999999"/>
                </a:solidFill>
                <a:latin typeface="Courier New" panose="02070309020205020404" pitchFamily="49" charset="0"/>
                <a:ea typeface="Courier New" panose="02070309020205020404" pitchFamily="49" charset="0"/>
              </a:rPr>
              <a:t># computes the actual value</a:t>
            </a:r>
            <a:endParaRPr lang="en-SG" b="1" dirty="0">
              <a:latin typeface="Arial" panose="020B0604020202020204" pitchFamily="34" charset="0"/>
              <a:ea typeface="Arial" panose="020B0604020202020204" pitchFamily="34" charset="0"/>
            </a:endParaRPr>
          </a:p>
          <a:p>
            <a:pPr algn="just">
              <a:lnSpc>
                <a:spcPct val="115000"/>
              </a:lnSpc>
              <a:spcAft>
                <a:spcPts val="0"/>
              </a:spcAft>
            </a:pPr>
            <a:r>
              <a:rPr lang="en-GB" b="1" dirty="0">
                <a:latin typeface="Courier New" panose="02070309020205020404" pitchFamily="49" charset="0"/>
                <a:ea typeface="Courier New" panose="02070309020205020404" pitchFamily="49" charset="0"/>
              </a:rPr>
              <a:t>actual = 1 / </a:t>
            </a:r>
            <a:r>
              <a:rPr lang="en-GB" b="1" dirty="0" err="1">
                <a:latin typeface="Courier New" panose="02070309020205020404" pitchFamily="49" charset="0"/>
                <a:ea typeface="Courier New" panose="02070309020205020404" pitchFamily="49" charset="0"/>
              </a:rPr>
              <a:t>math.e</a:t>
            </a:r>
            <a:endParaRPr lang="en-SG" b="1" dirty="0">
              <a:latin typeface="Arial" panose="020B0604020202020204" pitchFamily="34" charset="0"/>
              <a:ea typeface="Arial" panose="020B0604020202020204" pitchFamily="34" charset="0"/>
            </a:endParaRPr>
          </a:p>
          <a:p>
            <a:pPr algn="just">
              <a:lnSpc>
                <a:spcPct val="115000"/>
              </a:lnSpc>
              <a:spcAft>
                <a:spcPts val="0"/>
              </a:spcAft>
            </a:pPr>
            <a:r>
              <a:rPr lang="en-GB" b="1" dirty="0">
                <a:solidFill>
                  <a:srgbClr val="999999"/>
                </a:solidFill>
                <a:latin typeface="Courier New" panose="02070309020205020404" pitchFamily="49" charset="0"/>
                <a:ea typeface="Courier New" panose="02070309020205020404" pitchFamily="49" charset="0"/>
              </a:rPr>
              <a:t># initializes the variables for the while loop</a:t>
            </a:r>
            <a:endParaRPr lang="en-SG" b="1" dirty="0">
              <a:latin typeface="Arial" panose="020B0604020202020204" pitchFamily="34" charset="0"/>
              <a:ea typeface="Arial" panose="020B0604020202020204" pitchFamily="34" charset="0"/>
            </a:endParaRPr>
          </a:p>
          <a:p>
            <a:pPr algn="just">
              <a:lnSpc>
                <a:spcPct val="115000"/>
              </a:lnSpc>
              <a:spcAft>
                <a:spcPts val="0"/>
              </a:spcAft>
            </a:pPr>
            <a:r>
              <a:rPr lang="en-GB" b="1" dirty="0">
                <a:latin typeface="Courier New" panose="02070309020205020404" pitchFamily="49" charset="0"/>
                <a:ea typeface="Courier New" panose="02070309020205020404" pitchFamily="49" charset="0"/>
              </a:rPr>
              <a:t>n = 0</a:t>
            </a:r>
            <a:endParaRPr lang="en-SG" b="1" dirty="0">
              <a:latin typeface="Arial" panose="020B0604020202020204" pitchFamily="34" charset="0"/>
              <a:ea typeface="Arial" panose="020B0604020202020204" pitchFamily="34" charset="0"/>
            </a:endParaRPr>
          </a:p>
          <a:p>
            <a:pPr algn="just">
              <a:lnSpc>
                <a:spcPct val="115000"/>
              </a:lnSpc>
              <a:spcAft>
                <a:spcPts val="0"/>
              </a:spcAft>
            </a:pPr>
            <a:r>
              <a:rPr lang="en-GB" b="1" dirty="0">
                <a:latin typeface="Courier New" panose="02070309020205020404" pitchFamily="49" charset="0"/>
                <a:ea typeface="Courier New" panose="02070309020205020404" pitchFamily="49" charset="0"/>
              </a:rPr>
              <a:t>difference = 1</a:t>
            </a:r>
            <a:endParaRPr lang="en-SG" b="1" dirty="0">
              <a:latin typeface="Arial" panose="020B0604020202020204" pitchFamily="34" charset="0"/>
              <a:ea typeface="Arial" panose="020B0604020202020204" pitchFamily="34" charset="0"/>
            </a:endParaRPr>
          </a:p>
          <a:p>
            <a:pPr algn="just">
              <a:lnSpc>
                <a:spcPct val="115000"/>
              </a:lnSpc>
              <a:spcAft>
                <a:spcPts val="0"/>
              </a:spcAft>
            </a:pPr>
            <a:r>
              <a:rPr lang="en-GB" b="1" dirty="0">
                <a:solidFill>
                  <a:srgbClr val="999999"/>
                </a:solidFill>
                <a:latin typeface="Courier New" panose="02070309020205020404" pitchFamily="49" charset="0"/>
                <a:ea typeface="Courier New" panose="02070309020205020404" pitchFamily="49" charset="0"/>
              </a:rPr>
              <a:t># while the approximation is not good enough , continue</a:t>
            </a:r>
            <a:endParaRPr lang="en-SG" b="1" dirty="0">
              <a:latin typeface="Arial" panose="020B0604020202020204" pitchFamily="34" charset="0"/>
              <a:ea typeface="Arial" panose="020B0604020202020204" pitchFamily="34" charset="0"/>
            </a:endParaRPr>
          </a:p>
          <a:p>
            <a:pPr algn="just">
              <a:lnSpc>
                <a:spcPct val="115000"/>
              </a:lnSpc>
              <a:spcAft>
                <a:spcPts val="0"/>
              </a:spcAft>
            </a:pPr>
            <a:r>
              <a:rPr lang="en-GB" b="1" dirty="0">
                <a:solidFill>
                  <a:srgbClr val="1155CC"/>
                </a:solidFill>
                <a:latin typeface="Courier New" panose="02070309020205020404" pitchFamily="49" charset="0"/>
                <a:ea typeface="Courier New" panose="02070309020205020404" pitchFamily="49" charset="0"/>
              </a:rPr>
              <a:t>while </a:t>
            </a:r>
            <a:r>
              <a:rPr lang="en-GB" b="1" dirty="0">
                <a:latin typeface="Courier New" panose="02070309020205020404" pitchFamily="49" charset="0"/>
                <a:ea typeface="Courier New" panose="02070309020205020404" pitchFamily="49" charset="0"/>
              </a:rPr>
              <a:t>difference &gt;= 0.0001:</a:t>
            </a:r>
            <a:endParaRPr lang="en-SG" b="1" dirty="0">
              <a:latin typeface="Arial" panose="020B0604020202020204" pitchFamily="34" charset="0"/>
              <a:ea typeface="Arial" panose="020B0604020202020204" pitchFamily="34" charset="0"/>
            </a:endParaRPr>
          </a:p>
          <a:p>
            <a:pPr algn="just">
              <a:lnSpc>
                <a:spcPct val="115000"/>
              </a:lnSpc>
              <a:spcAft>
                <a:spcPts val="0"/>
              </a:spcAft>
            </a:pPr>
            <a:r>
              <a:rPr lang="en-GB" b="1" dirty="0">
                <a:latin typeface="Courier New" panose="02070309020205020404" pitchFamily="49" charset="0"/>
                <a:ea typeface="Courier New" panose="02070309020205020404" pitchFamily="49" charset="0"/>
              </a:rPr>
              <a:t>	n += 1</a:t>
            </a:r>
            <a:endParaRPr lang="en-SG" b="1" dirty="0">
              <a:latin typeface="Arial" panose="020B0604020202020204" pitchFamily="34" charset="0"/>
              <a:ea typeface="Arial" panose="020B0604020202020204" pitchFamily="34" charset="0"/>
            </a:endParaRPr>
          </a:p>
          <a:p>
            <a:pPr algn="just">
              <a:lnSpc>
                <a:spcPct val="115000"/>
              </a:lnSpc>
              <a:spcAft>
                <a:spcPts val="0"/>
              </a:spcAft>
            </a:pPr>
            <a:r>
              <a:rPr lang="en-GB" b="1" dirty="0">
                <a:latin typeface="Courier New" panose="02070309020205020404" pitchFamily="49" charset="0"/>
                <a:ea typeface="Courier New" panose="02070309020205020404" pitchFamily="49" charset="0"/>
              </a:rPr>
              <a:t>	</a:t>
            </a:r>
            <a:r>
              <a:rPr lang="en-GB" b="1" dirty="0" err="1">
                <a:latin typeface="Courier New" panose="02070309020205020404" pitchFamily="49" charset="0"/>
                <a:ea typeface="Courier New" panose="02070309020205020404" pitchFamily="49" charset="0"/>
              </a:rPr>
              <a:t>approx</a:t>
            </a:r>
            <a:r>
              <a:rPr lang="en-GB" b="1" dirty="0">
                <a:latin typeface="Courier New" panose="02070309020205020404" pitchFamily="49" charset="0"/>
                <a:ea typeface="Courier New" panose="02070309020205020404" pitchFamily="49" charset="0"/>
              </a:rPr>
              <a:t> = (1 - 1/n)**n</a:t>
            </a:r>
            <a:endParaRPr lang="en-SG" b="1" dirty="0">
              <a:latin typeface="Arial" panose="020B0604020202020204" pitchFamily="34" charset="0"/>
              <a:ea typeface="Arial" panose="020B0604020202020204" pitchFamily="34" charset="0"/>
            </a:endParaRPr>
          </a:p>
          <a:p>
            <a:pPr algn="just">
              <a:lnSpc>
                <a:spcPct val="115000"/>
              </a:lnSpc>
              <a:spcAft>
                <a:spcPts val="0"/>
              </a:spcAft>
            </a:pPr>
            <a:r>
              <a:rPr lang="en-GB" b="1" dirty="0">
                <a:latin typeface="Courier New" panose="02070309020205020404" pitchFamily="49" charset="0"/>
                <a:ea typeface="Courier New" panose="02070309020205020404" pitchFamily="49" charset="0"/>
              </a:rPr>
              <a:t>	difference = actual - </a:t>
            </a:r>
            <a:r>
              <a:rPr lang="en-GB" b="1" dirty="0" err="1">
                <a:latin typeface="Courier New" panose="02070309020205020404" pitchFamily="49" charset="0"/>
                <a:ea typeface="Courier New" panose="02070309020205020404" pitchFamily="49" charset="0"/>
              </a:rPr>
              <a:t>approx</a:t>
            </a:r>
            <a:endParaRPr lang="en-SG" b="1" dirty="0">
              <a:latin typeface="Arial" panose="020B0604020202020204" pitchFamily="34" charset="0"/>
              <a:ea typeface="Arial" panose="020B0604020202020204" pitchFamily="34" charset="0"/>
            </a:endParaRPr>
          </a:p>
          <a:p>
            <a:pPr algn="just">
              <a:lnSpc>
                <a:spcPct val="115000"/>
              </a:lnSpc>
              <a:spcAft>
                <a:spcPts val="0"/>
              </a:spcAft>
            </a:pPr>
            <a:r>
              <a:rPr lang="en-GB" b="1" dirty="0">
                <a:solidFill>
                  <a:srgbClr val="1155CC"/>
                </a:solidFill>
                <a:latin typeface="Courier New" panose="02070309020205020404" pitchFamily="49" charset="0"/>
                <a:ea typeface="Courier New" panose="02070309020205020404" pitchFamily="49" charset="0"/>
              </a:rPr>
              <a:t>print</a:t>
            </a:r>
            <a:r>
              <a:rPr lang="en-GB" b="1" dirty="0">
                <a:latin typeface="Courier New" panose="02070309020205020404" pitchFamily="49" charset="0"/>
                <a:ea typeface="Courier New" panose="02070309020205020404" pitchFamily="49" charset="0"/>
              </a:rPr>
              <a:t>('</a:t>
            </a:r>
            <a:r>
              <a:rPr lang="en-GB" b="1" dirty="0">
                <a:solidFill>
                  <a:srgbClr val="6AA84F"/>
                </a:solidFill>
                <a:latin typeface="Courier New" panose="02070309020205020404" pitchFamily="49" charset="0"/>
                <a:ea typeface="Courier New" panose="02070309020205020404" pitchFamily="49" charset="0"/>
              </a:rPr>
              <a:t>The built -in value of 1/e is</a:t>
            </a:r>
            <a:r>
              <a:rPr lang="en-GB" b="1" dirty="0">
                <a:latin typeface="Courier New" panose="02070309020205020404" pitchFamily="49" charset="0"/>
                <a:ea typeface="Courier New" panose="02070309020205020404" pitchFamily="49" charset="0"/>
              </a:rPr>
              <a:t> ', actual)</a:t>
            </a:r>
            <a:endParaRPr lang="en-SG" b="1" dirty="0">
              <a:latin typeface="Arial" panose="020B0604020202020204" pitchFamily="34" charset="0"/>
              <a:ea typeface="Arial" panose="020B0604020202020204" pitchFamily="34" charset="0"/>
            </a:endParaRPr>
          </a:p>
          <a:p>
            <a:pPr algn="just">
              <a:lnSpc>
                <a:spcPct val="115000"/>
              </a:lnSpc>
              <a:spcAft>
                <a:spcPts val="0"/>
              </a:spcAft>
            </a:pPr>
            <a:r>
              <a:rPr lang="en-GB" b="1" dirty="0">
                <a:solidFill>
                  <a:srgbClr val="1155CC"/>
                </a:solidFill>
                <a:latin typeface="Courier New" panose="02070309020205020404" pitchFamily="49" charset="0"/>
                <a:ea typeface="Courier New" panose="02070309020205020404" pitchFamily="49" charset="0"/>
              </a:rPr>
              <a:t>print</a:t>
            </a:r>
            <a:r>
              <a:rPr lang="en-GB" b="1" dirty="0">
                <a:latin typeface="Courier New" panose="02070309020205020404" pitchFamily="49" charset="0"/>
                <a:ea typeface="Courier New" panose="02070309020205020404" pitchFamily="49" charset="0"/>
              </a:rPr>
              <a:t>('</a:t>
            </a:r>
            <a:r>
              <a:rPr lang="en-GB" b="1" dirty="0">
                <a:solidFill>
                  <a:srgbClr val="6AA84F"/>
                </a:solidFill>
                <a:latin typeface="Courier New" panose="02070309020205020404" pitchFamily="49" charset="0"/>
                <a:ea typeface="Courier New" panose="02070309020205020404" pitchFamily="49" charset="0"/>
              </a:rPr>
              <a:t>The approximation is </a:t>
            </a:r>
            <a:r>
              <a:rPr lang="en-GB" b="1" dirty="0">
                <a:latin typeface="Courier New" panose="02070309020205020404" pitchFamily="49" charset="0"/>
                <a:ea typeface="Courier New" panose="02070309020205020404" pitchFamily="49" charset="0"/>
              </a:rPr>
              <a:t>‘, round(</a:t>
            </a:r>
            <a:r>
              <a:rPr lang="en-GB" b="1" dirty="0" err="1">
                <a:latin typeface="Courier New" panose="02070309020205020404" pitchFamily="49" charset="0"/>
                <a:ea typeface="Courier New" panose="02070309020205020404" pitchFamily="49" charset="0"/>
              </a:rPr>
              <a:t>approx</a:t>
            </a:r>
            <a:r>
              <a:rPr lang="en-GB" b="1" dirty="0">
                <a:latin typeface="Courier New" panose="02070309020205020404" pitchFamily="49" charset="0"/>
                <a:ea typeface="Courier New" panose="02070309020205020404" pitchFamily="49" charset="0"/>
              </a:rPr>
              <a:t>, 4))</a:t>
            </a:r>
            <a:endParaRPr lang="en-SG" b="1" dirty="0">
              <a:latin typeface="Arial" panose="020B0604020202020204" pitchFamily="34" charset="0"/>
              <a:ea typeface="Arial" panose="020B0604020202020204" pitchFamily="34" charset="0"/>
            </a:endParaRPr>
          </a:p>
          <a:p>
            <a:pPr algn="just">
              <a:lnSpc>
                <a:spcPct val="115000"/>
              </a:lnSpc>
              <a:spcAft>
                <a:spcPts val="0"/>
              </a:spcAft>
            </a:pPr>
            <a:r>
              <a:rPr lang="en-GB" b="1" dirty="0">
                <a:solidFill>
                  <a:srgbClr val="1155CC"/>
                </a:solidFill>
                <a:latin typeface="Courier New" panose="02070309020205020404" pitchFamily="49" charset="0"/>
                <a:ea typeface="Courier New" panose="02070309020205020404" pitchFamily="49" charset="0"/>
              </a:rPr>
              <a:t>print</a:t>
            </a:r>
            <a:r>
              <a:rPr lang="en-GB" b="1" dirty="0">
                <a:latin typeface="Courier New" panose="02070309020205020404" pitchFamily="49" charset="0"/>
                <a:ea typeface="Courier New" panose="02070309020205020404" pitchFamily="49" charset="0"/>
              </a:rPr>
              <a:t>('</a:t>
            </a:r>
            <a:r>
              <a:rPr lang="en-GB" b="1" dirty="0">
                <a:solidFill>
                  <a:srgbClr val="6AA84F"/>
                </a:solidFill>
                <a:latin typeface="Courier New" panose="02070309020205020404" pitchFamily="49" charset="0"/>
                <a:ea typeface="Courier New" panose="02070309020205020404" pitchFamily="49" charset="0"/>
              </a:rPr>
              <a:t>The value of n is </a:t>
            </a:r>
            <a:r>
              <a:rPr lang="en-GB" b="1" dirty="0">
                <a:latin typeface="Courier New" panose="02070309020205020404" pitchFamily="49" charset="0"/>
                <a:ea typeface="Courier New" panose="02070309020205020404" pitchFamily="49" charset="0"/>
              </a:rPr>
              <a:t>', n)</a:t>
            </a:r>
            <a:endParaRPr lang="en-SG" b="1" dirty="0">
              <a:latin typeface="Arial" panose="020B0604020202020204" pitchFamily="34" charset="0"/>
              <a:ea typeface="Arial" panose="020B0604020202020204" pitchFamily="34" charset="0"/>
            </a:endParaRPr>
          </a:p>
        </p:txBody>
      </p:sp>
      <p:sp>
        <p:nvSpPr>
          <p:cNvPr id="11" name="Left Arrow 10">
            <a:extLst>
              <a:ext uri="{FF2B5EF4-FFF2-40B4-BE49-F238E27FC236}">
                <a16:creationId xmlns:a16="http://schemas.microsoft.com/office/drawing/2014/main" id="{E9502B13-E67C-A543-9856-953204439C04}"/>
              </a:ext>
            </a:extLst>
          </p:cNvPr>
          <p:cNvSpPr/>
          <p:nvPr/>
        </p:nvSpPr>
        <p:spPr>
          <a:xfrm>
            <a:off x="6387548" y="3065405"/>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EB98AF7-8792-0E49-A56B-200C26E8B38A}"/>
              </a:ext>
            </a:extLst>
          </p:cNvPr>
          <p:cNvSpPr txBox="1"/>
          <p:nvPr/>
        </p:nvSpPr>
        <p:spPr>
          <a:xfrm>
            <a:off x="7365956" y="1599561"/>
            <a:ext cx="3539390" cy="3416320"/>
          </a:xfrm>
          <a:prstGeom prst="rect">
            <a:avLst/>
          </a:prstGeom>
          <a:noFill/>
        </p:spPr>
        <p:txBody>
          <a:bodyPr wrap="square" rtlCol="0">
            <a:spAutoFit/>
          </a:bodyPr>
          <a:lstStyle/>
          <a:p>
            <a:r>
              <a:rPr lang="en-US" dirty="0"/>
              <a:t>The initial difference is larger than 1. So the while loop will keep running.</a:t>
            </a:r>
          </a:p>
          <a:p>
            <a:r>
              <a:rPr lang="en-US" dirty="0"/>
              <a:t>And for each value of n being tested,</a:t>
            </a:r>
          </a:p>
          <a:p>
            <a:r>
              <a:rPr lang="en-US" dirty="0"/>
              <a:t>We update the value of n by n+1.</a:t>
            </a:r>
          </a:p>
          <a:p>
            <a:r>
              <a:rPr lang="en-US" dirty="0"/>
              <a:t>We also update the value of difference by the difference obtained in that current round.</a:t>
            </a:r>
          </a:p>
          <a:p>
            <a:r>
              <a:rPr lang="en-US" dirty="0"/>
              <a:t>Notice that in this example, we do not use the absolute value.</a:t>
            </a:r>
          </a:p>
          <a:p>
            <a:r>
              <a:rPr lang="en-US" b="1" dirty="0"/>
              <a:t>DO you think this is necessary?</a:t>
            </a:r>
          </a:p>
        </p:txBody>
      </p:sp>
      <p:sp>
        <p:nvSpPr>
          <p:cNvPr id="13" name="Left Arrow 12">
            <a:extLst>
              <a:ext uri="{FF2B5EF4-FFF2-40B4-BE49-F238E27FC236}">
                <a16:creationId xmlns:a16="http://schemas.microsoft.com/office/drawing/2014/main" id="{71E2F6DA-F08F-3648-AA01-551868C70BB3}"/>
              </a:ext>
            </a:extLst>
          </p:cNvPr>
          <p:cNvSpPr/>
          <p:nvPr/>
        </p:nvSpPr>
        <p:spPr>
          <a:xfrm>
            <a:off x="6096000" y="5871467"/>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DAF1DB4-A57B-F44D-9E41-56B35D4F3D12}"/>
              </a:ext>
            </a:extLst>
          </p:cNvPr>
          <p:cNvSpPr txBox="1"/>
          <p:nvPr/>
        </p:nvSpPr>
        <p:spPr>
          <a:xfrm>
            <a:off x="7363703" y="5871467"/>
            <a:ext cx="3539390" cy="923330"/>
          </a:xfrm>
          <a:prstGeom prst="rect">
            <a:avLst/>
          </a:prstGeom>
          <a:noFill/>
        </p:spPr>
        <p:txBody>
          <a:bodyPr wrap="square" rtlCol="0">
            <a:spAutoFit/>
          </a:bodyPr>
          <a:lstStyle/>
          <a:p>
            <a:r>
              <a:rPr lang="en-US" dirty="0"/>
              <a:t>Would you use a </a:t>
            </a:r>
            <a:r>
              <a:rPr lang="en-US" dirty="0">
                <a:solidFill>
                  <a:schemeClr val="accent1"/>
                </a:solidFill>
              </a:rPr>
              <a:t>while-else</a:t>
            </a:r>
            <a:r>
              <a:rPr lang="en-US" dirty="0"/>
              <a:t> loop instead to do this? How about </a:t>
            </a:r>
            <a:r>
              <a:rPr lang="en-US" dirty="0">
                <a:solidFill>
                  <a:schemeClr val="accent1"/>
                </a:solidFill>
              </a:rPr>
              <a:t>break</a:t>
            </a:r>
            <a:r>
              <a:rPr lang="en-US" dirty="0"/>
              <a:t> or </a:t>
            </a:r>
            <a:r>
              <a:rPr lang="en-US" dirty="0">
                <a:solidFill>
                  <a:schemeClr val="accent1"/>
                </a:solidFill>
              </a:rPr>
              <a:t>continue</a:t>
            </a:r>
            <a:r>
              <a:rPr lang="en-US" dirty="0"/>
              <a:t>? </a:t>
            </a:r>
          </a:p>
        </p:txBody>
      </p:sp>
    </p:spTree>
    <p:extLst>
      <p:ext uri="{BB962C8B-B14F-4D97-AF65-F5344CB8AC3E}">
        <p14:creationId xmlns:p14="http://schemas.microsoft.com/office/powerpoint/2010/main" val="281763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690DF-B7A1-4F46-912C-BA95E5A72F83}"/>
              </a:ext>
            </a:extLst>
          </p:cNvPr>
          <p:cNvSpPr>
            <a:spLocks noGrp="1"/>
          </p:cNvSpPr>
          <p:nvPr>
            <p:ph type="title"/>
          </p:nvPr>
        </p:nvSpPr>
        <p:spPr/>
        <p:txBody>
          <a:bodyPr>
            <a:noAutofit/>
          </a:bodyPr>
          <a:lstStyle/>
          <a:p>
            <a:r>
              <a:rPr lang="en-SG" sz="2000" dirty="0"/>
              <a:t>4. A blizzard is a massive snowstorm. Definitions vary, but for our purposes we will assume that a blizzard is characterized by both winds of 30 mph or higher and blowing snow that leads to visibility of 0.5 miles or less, sustained for at least four hours. Data from a storm one day has been stored in a file </a:t>
            </a:r>
            <a:r>
              <a:rPr lang="en-SG" sz="2000" dirty="0" err="1"/>
              <a:t>stormtrack.txt</a:t>
            </a:r>
            <a:r>
              <a:rPr lang="en-SG" sz="2000" dirty="0"/>
              <a:t>. There are 24 lines in the file, one for each hour of the day. Each line in the file has the wind speed and visibility at a location, e.g.</a:t>
            </a:r>
            <a:endParaRPr lang="en-US" sz="2000" dirty="0"/>
          </a:p>
        </p:txBody>
      </p:sp>
      <p:sp>
        <p:nvSpPr>
          <p:cNvPr id="4" name="Rectangle 3">
            <a:extLst>
              <a:ext uri="{FF2B5EF4-FFF2-40B4-BE49-F238E27FC236}">
                <a16:creationId xmlns:a16="http://schemas.microsoft.com/office/drawing/2014/main" id="{2D307F74-E924-1742-A3A6-F20C31DDE79C}"/>
              </a:ext>
            </a:extLst>
          </p:cNvPr>
          <p:cNvSpPr/>
          <p:nvPr/>
        </p:nvSpPr>
        <p:spPr>
          <a:xfrm>
            <a:off x="3300372" y="2638431"/>
            <a:ext cx="6096000" cy="1355179"/>
          </a:xfrm>
          <a:prstGeom prst="rect">
            <a:avLst/>
          </a:prstGeom>
        </p:spPr>
        <p:txBody>
          <a:bodyPr>
            <a:spAutoFit/>
          </a:bodyPr>
          <a:lstStyle/>
          <a:p>
            <a:pPr algn="just">
              <a:lnSpc>
                <a:spcPct val="115000"/>
              </a:lnSpc>
              <a:spcAft>
                <a:spcPts val="0"/>
              </a:spcAft>
            </a:pPr>
            <a:r>
              <a:rPr lang="en-GB" dirty="0">
                <a:latin typeface="Courier New" panose="02070309020205020404" pitchFamily="49" charset="0"/>
                <a:ea typeface="Courier New" panose="02070309020205020404" pitchFamily="49" charset="0"/>
              </a:rPr>
              <a:t>29.2 1.1</a:t>
            </a:r>
            <a:endParaRPr lang="en-SG" b="1" dirty="0">
              <a:latin typeface="Arial" panose="020B0604020202020204" pitchFamily="34" charset="0"/>
              <a:ea typeface="Arial" panose="020B0604020202020204" pitchFamily="34" charset="0"/>
            </a:endParaRPr>
          </a:p>
          <a:p>
            <a:pPr algn="just">
              <a:lnSpc>
                <a:spcPct val="115000"/>
              </a:lnSpc>
              <a:spcAft>
                <a:spcPts val="0"/>
              </a:spcAft>
            </a:pPr>
            <a:r>
              <a:rPr lang="en-GB" dirty="0">
                <a:latin typeface="Courier New" panose="02070309020205020404" pitchFamily="49" charset="0"/>
                <a:ea typeface="Courier New" panose="02070309020205020404" pitchFamily="49" charset="0"/>
              </a:rPr>
              <a:t>15.1 1.5</a:t>
            </a:r>
            <a:endParaRPr lang="en-SG" b="1" dirty="0">
              <a:latin typeface="Arial" panose="020B0604020202020204" pitchFamily="34" charset="0"/>
              <a:ea typeface="Arial" panose="020B0604020202020204" pitchFamily="34" charset="0"/>
            </a:endParaRPr>
          </a:p>
          <a:p>
            <a:pPr algn="just">
              <a:lnSpc>
                <a:spcPct val="115000"/>
              </a:lnSpc>
              <a:spcAft>
                <a:spcPts val="0"/>
              </a:spcAft>
            </a:pPr>
            <a:r>
              <a:rPr lang="en-GB" dirty="0">
                <a:latin typeface="Courier New" panose="02070309020205020404" pitchFamily="49" charset="0"/>
                <a:ea typeface="Courier New" panose="02070309020205020404" pitchFamily="49" charset="0"/>
              </a:rPr>
              <a:t>. . .</a:t>
            </a:r>
            <a:endParaRPr lang="en-SG" b="1" dirty="0">
              <a:latin typeface="Arial" panose="020B0604020202020204" pitchFamily="34" charset="0"/>
              <a:ea typeface="Arial" panose="020B0604020202020204" pitchFamily="34" charset="0"/>
            </a:endParaRPr>
          </a:p>
          <a:p>
            <a:pPr algn="just">
              <a:lnSpc>
                <a:spcPct val="115000"/>
              </a:lnSpc>
              <a:spcAft>
                <a:spcPts val="0"/>
              </a:spcAft>
            </a:pPr>
            <a:r>
              <a:rPr lang="en-GB" dirty="0">
                <a:latin typeface="Courier New" panose="02070309020205020404" pitchFamily="49" charset="0"/>
                <a:ea typeface="Courier New" panose="02070309020205020404" pitchFamily="49" charset="0"/>
              </a:rPr>
              <a:t>29.4 0.78</a:t>
            </a:r>
            <a:endParaRPr lang="en-SG" b="1" dirty="0">
              <a:latin typeface="Arial" panose="020B0604020202020204" pitchFamily="34" charset="0"/>
              <a:ea typeface="Arial" panose="020B0604020202020204" pitchFamily="34" charset="0"/>
            </a:endParaRPr>
          </a:p>
        </p:txBody>
      </p:sp>
      <p:sp>
        <p:nvSpPr>
          <p:cNvPr id="5" name="Left Arrow 4">
            <a:extLst>
              <a:ext uri="{FF2B5EF4-FFF2-40B4-BE49-F238E27FC236}">
                <a16:creationId xmlns:a16="http://schemas.microsoft.com/office/drawing/2014/main" id="{2D1C622F-2212-714A-A6C2-2E9436B835B8}"/>
              </a:ext>
            </a:extLst>
          </p:cNvPr>
          <p:cNvSpPr/>
          <p:nvPr/>
        </p:nvSpPr>
        <p:spPr>
          <a:xfrm>
            <a:off x="4705001" y="2636847"/>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A5E03C3-1D32-0943-877E-214277FA6089}"/>
              </a:ext>
            </a:extLst>
          </p:cNvPr>
          <p:cNvSpPr txBox="1"/>
          <p:nvPr/>
        </p:nvSpPr>
        <p:spPr>
          <a:xfrm>
            <a:off x="5770195" y="2676535"/>
            <a:ext cx="3539390" cy="369332"/>
          </a:xfrm>
          <a:prstGeom prst="rect">
            <a:avLst/>
          </a:prstGeom>
          <a:noFill/>
        </p:spPr>
        <p:txBody>
          <a:bodyPr wrap="square" rtlCol="0">
            <a:spAutoFit/>
          </a:bodyPr>
          <a:lstStyle/>
          <a:p>
            <a:r>
              <a:rPr lang="en-US" dirty="0"/>
              <a:t>Visibility</a:t>
            </a:r>
          </a:p>
        </p:txBody>
      </p:sp>
      <p:sp>
        <p:nvSpPr>
          <p:cNvPr id="7" name="Rectangle 6">
            <a:extLst>
              <a:ext uri="{FF2B5EF4-FFF2-40B4-BE49-F238E27FC236}">
                <a16:creationId xmlns:a16="http://schemas.microsoft.com/office/drawing/2014/main" id="{740BCBF3-BAB3-554E-B591-EFC1D7C61493}"/>
              </a:ext>
            </a:extLst>
          </p:cNvPr>
          <p:cNvSpPr/>
          <p:nvPr/>
        </p:nvSpPr>
        <p:spPr>
          <a:xfrm>
            <a:off x="3300372" y="2638431"/>
            <a:ext cx="1272209" cy="3693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C0202D3-2204-EE43-9D6C-844709310A13}"/>
              </a:ext>
            </a:extLst>
          </p:cNvPr>
          <p:cNvSpPr/>
          <p:nvPr/>
        </p:nvSpPr>
        <p:spPr>
          <a:xfrm>
            <a:off x="838200" y="1764449"/>
            <a:ext cx="3128677" cy="400110"/>
          </a:xfrm>
          <a:prstGeom prst="rect">
            <a:avLst/>
          </a:prstGeom>
          <a:noFill/>
        </p:spPr>
        <p:txBody>
          <a:bodyPr wrap="none" lIns="91440" tIns="45720" rIns="91440" bIns="45720">
            <a:spAutoFit/>
          </a:bodyPr>
          <a:lstStyle/>
          <a:p>
            <a:pPr algn="ctr"/>
            <a:r>
              <a:rPr lang="en-US" sz="2000" b="1" cap="none" spc="0" dirty="0">
                <a:ln w="6600">
                  <a:solidFill>
                    <a:schemeClr val="accent2"/>
                  </a:solidFill>
                  <a:prstDash val="solid"/>
                </a:ln>
                <a:solidFill>
                  <a:srgbClr val="FFFFFF"/>
                </a:solidFill>
                <a:effectLst>
                  <a:outerShdw dist="38100" dir="2700000" algn="tl" rotWithShape="0">
                    <a:schemeClr val="accent2"/>
                  </a:outerShdw>
                </a:effectLst>
              </a:rPr>
              <a:t>Each row is </a:t>
            </a:r>
            <a:r>
              <a:rPr lang="en-US"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an</a:t>
            </a:r>
            <a:r>
              <a:rPr lang="en-US" sz="2000" b="1" cap="none" spc="0" dirty="0">
                <a:ln w="6600">
                  <a:solidFill>
                    <a:schemeClr val="accent2"/>
                  </a:solidFill>
                  <a:prstDash val="solid"/>
                </a:ln>
                <a:solidFill>
                  <a:srgbClr val="FFFFFF"/>
                </a:solidFill>
                <a:effectLst>
                  <a:outerShdw dist="38100" dir="2700000" algn="tl" rotWithShape="0">
                    <a:schemeClr val="accent2"/>
                  </a:outerShdw>
                </a:effectLst>
              </a:rPr>
              <a:t> input of data</a:t>
            </a:r>
          </a:p>
        </p:txBody>
      </p:sp>
      <p:sp>
        <p:nvSpPr>
          <p:cNvPr id="10" name="Rectangle 9">
            <a:extLst>
              <a:ext uri="{FF2B5EF4-FFF2-40B4-BE49-F238E27FC236}">
                <a16:creationId xmlns:a16="http://schemas.microsoft.com/office/drawing/2014/main" id="{8DBB226A-D7E9-AD41-A3D7-A835D719223D}"/>
              </a:ext>
            </a:extLst>
          </p:cNvPr>
          <p:cNvSpPr/>
          <p:nvPr/>
        </p:nvSpPr>
        <p:spPr>
          <a:xfrm>
            <a:off x="3300371" y="3059668"/>
            <a:ext cx="1272209" cy="36933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0D0CA4-4887-4040-AC53-660644765B01}"/>
              </a:ext>
            </a:extLst>
          </p:cNvPr>
          <p:cNvSpPr/>
          <p:nvPr/>
        </p:nvSpPr>
        <p:spPr>
          <a:xfrm>
            <a:off x="3300370" y="3624278"/>
            <a:ext cx="1272209" cy="369332"/>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 Arrow 11">
            <a:extLst>
              <a:ext uri="{FF2B5EF4-FFF2-40B4-BE49-F238E27FC236}">
                <a16:creationId xmlns:a16="http://schemas.microsoft.com/office/drawing/2014/main" id="{B87CA5C9-54DA-9342-9C16-241477239F12}"/>
              </a:ext>
            </a:extLst>
          </p:cNvPr>
          <p:cNvSpPr/>
          <p:nvPr/>
        </p:nvSpPr>
        <p:spPr>
          <a:xfrm rot="10800000">
            <a:off x="2161743" y="2636847"/>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803432F-E999-4141-A70C-2088ED101A6E}"/>
              </a:ext>
            </a:extLst>
          </p:cNvPr>
          <p:cNvSpPr txBox="1"/>
          <p:nvPr/>
        </p:nvSpPr>
        <p:spPr>
          <a:xfrm>
            <a:off x="1218547" y="2584170"/>
            <a:ext cx="1281070" cy="646331"/>
          </a:xfrm>
          <a:prstGeom prst="rect">
            <a:avLst/>
          </a:prstGeom>
          <a:noFill/>
        </p:spPr>
        <p:txBody>
          <a:bodyPr wrap="square" rtlCol="0">
            <a:spAutoFit/>
          </a:bodyPr>
          <a:lstStyle/>
          <a:p>
            <a:r>
              <a:rPr lang="en-US" dirty="0"/>
              <a:t>Wind Speed</a:t>
            </a:r>
          </a:p>
        </p:txBody>
      </p:sp>
      <p:sp>
        <p:nvSpPr>
          <p:cNvPr id="14" name="Rectangle 13">
            <a:extLst>
              <a:ext uri="{FF2B5EF4-FFF2-40B4-BE49-F238E27FC236}">
                <a16:creationId xmlns:a16="http://schemas.microsoft.com/office/drawing/2014/main" id="{1C3FE95F-6192-7841-8CA6-D5750886FD24}"/>
              </a:ext>
            </a:extLst>
          </p:cNvPr>
          <p:cNvSpPr/>
          <p:nvPr/>
        </p:nvSpPr>
        <p:spPr>
          <a:xfrm>
            <a:off x="3297855" y="2377583"/>
            <a:ext cx="669022" cy="2189057"/>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BA6D221-23CC-D94B-A563-53907047FD63}"/>
              </a:ext>
            </a:extLst>
          </p:cNvPr>
          <p:cNvSpPr/>
          <p:nvPr/>
        </p:nvSpPr>
        <p:spPr>
          <a:xfrm>
            <a:off x="1095421" y="6011801"/>
            <a:ext cx="6384441" cy="400110"/>
          </a:xfrm>
          <a:prstGeom prst="rect">
            <a:avLst/>
          </a:prstGeom>
          <a:noFill/>
        </p:spPr>
        <p:txBody>
          <a:bodyPr wrap="none" lIns="91440" tIns="45720" rIns="91440" bIns="45720">
            <a:spAutoFit/>
          </a:bodyPr>
          <a:lstStyle/>
          <a:p>
            <a:pPr algn="ctr"/>
            <a:r>
              <a:rPr lang="en-US" sz="2000" b="1" cap="none" spc="0" dirty="0">
                <a:ln w="6600">
                  <a:solidFill>
                    <a:schemeClr val="accent2"/>
                  </a:solidFill>
                  <a:prstDash val="solid"/>
                </a:ln>
                <a:solidFill>
                  <a:srgbClr val="FFFFFF"/>
                </a:solidFill>
                <a:effectLst>
                  <a:outerShdw dist="38100" dir="2700000" algn="tl" rotWithShape="0">
                    <a:schemeClr val="accent2"/>
                  </a:outerShdw>
                </a:effectLst>
              </a:rPr>
              <a:t>Each Column describes a particular type of measurement</a:t>
            </a:r>
          </a:p>
        </p:txBody>
      </p:sp>
      <p:sp>
        <p:nvSpPr>
          <p:cNvPr id="16" name="Rectangle 15">
            <a:extLst>
              <a:ext uri="{FF2B5EF4-FFF2-40B4-BE49-F238E27FC236}">
                <a16:creationId xmlns:a16="http://schemas.microsoft.com/office/drawing/2014/main" id="{10249DC7-E896-9740-B993-CA399CE6DB80}"/>
              </a:ext>
            </a:extLst>
          </p:cNvPr>
          <p:cNvSpPr/>
          <p:nvPr/>
        </p:nvSpPr>
        <p:spPr>
          <a:xfrm>
            <a:off x="4021587" y="2377583"/>
            <a:ext cx="669022" cy="2189057"/>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2137F6A-2168-FF4C-94C5-B831470AC621}"/>
              </a:ext>
            </a:extLst>
          </p:cNvPr>
          <p:cNvSpPr/>
          <p:nvPr/>
        </p:nvSpPr>
        <p:spPr>
          <a:xfrm>
            <a:off x="6824870" y="2166353"/>
            <a:ext cx="3691931" cy="1938992"/>
          </a:xfrm>
          <a:prstGeom prst="rect">
            <a:avLst/>
          </a:prstGeom>
          <a:noFill/>
        </p:spPr>
        <p:txBody>
          <a:bodyPr wrap="square" lIns="91440" tIns="45720" rIns="91440" bIns="45720">
            <a:spAutoFit/>
          </a:bodyPr>
          <a:lstStyle/>
          <a:p>
            <a:pPr algn="ctr"/>
            <a:r>
              <a:rPr lang="en-US" sz="2000" b="1" dirty="0">
                <a:ln w="6600">
                  <a:solidFill>
                    <a:schemeClr val="accent2"/>
                  </a:solidFill>
                  <a:prstDash val="solid"/>
                </a:ln>
                <a:solidFill>
                  <a:srgbClr val="FFFFFF"/>
                </a:solidFill>
                <a:effectLst>
                  <a:outerShdw dist="38100" dir="2700000" algn="tl" rotWithShape="0">
                    <a:schemeClr val="accent2"/>
                  </a:outerShdw>
                </a:effectLst>
              </a:rPr>
              <a:t>This 2-dimensional data structure where the rows are inputs of data, and the columns describes specific measurements or data types is known as a data matrix</a:t>
            </a:r>
          </a:p>
        </p:txBody>
      </p:sp>
      <p:sp>
        <p:nvSpPr>
          <p:cNvPr id="19" name="Rectangle 18">
            <a:extLst>
              <a:ext uri="{FF2B5EF4-FFF2-40B4-BE49-F238E27FC236}">
                <a16:creationId xmlns:a16="http://schemas.microsoft.com/office/drawing/2014/main" id="{DC01DF25-0AA0-4543-A99E-5EAF516E57FE}"/>
              </a:ext>
            </a:extLst>
          </p:cNvPr>
          <p:cNvSpPr/>
          <p:nvPr/>
        </p:nvSpPr>
        <p:spPr>
          <a:xfrm>
            <a:off x="6775357" y="4105345"/>
            <a:ext cx="3691931" cy="1323439"/>
          </a:xfrm>
          <a:prstGeom prst="rect">
            <a:avLst/>
          </a:prstGeom>
          <a:noFill/>
        </p:spPr>
        <p:txBody>
          <a:bodyPr wrap="square" lIns="91440" tIns="45720" rIns="91440" bIns="45720">
            <a:spAutoFit/>
          </a:bodyPr>
          <a:lstStyle/>
          <a:p>
            <a:pPr algn="ctr"/>
            <a:r>
              <a:rPr lang="en-US" sz="2000" b="1" dirty="0">
                <a:ln w="6600">
                  <a:solidFill>
                    <a:schemeClr val="accent2"/>
                  </a:solidFill>
                  <a:prstDash val="solid"/>
                </a:ln>
                <a:solidFill>
                  <a:srgbClr val="FFFFFF"/>
                </a:solidFill>
                <a:effectLst>
                  <a:outerShdw dist="38100" dir="2700000" algn="tl" rotWithShape="0">
                    <a:schemeClr val="accent2"/>
                  </a:outerShdw>
                </a:effectLst>
              </a:rPr>
              <a:t>To deal with this kind of data, we will need help from the </a:t>
            </a:r>
            <a:r>
              <a:rPr lang="en-US" sz="2000" b="1" dirty="0" err="1">
                <a:ln w="6600">
                  <a:solidFill>
                    <a:schemeClr val="accent2"/>
                  </a:solidFill>
                  <a:prstDash val="solid"/>
                </a:ln>
                <a:solidFill>
                  <a:srgbClr val="FFFFFF"/>
                </a:solidFill>
                <a:effectLst>
                  <a:outerShdw dist="38100" dir="2700000" algn="tl" rotWithShape="0">
                    <a:schemeClr val="accent2"/>
                  </a:outerShdw>
                </a:effectLst>
              </a:rPr>
              <a:t>numpy</a:t>
            </a:r>
            <a:r>
              <a:rPr lang="en-US" sz="2000" b="1" dirty="0">
                <a:ln w="6600">
                  <a:solidFill>
                    <a:schemeClr val="accent2"/>
                  </a:solidFill>
                  <a:prstDash val="solid"/>
                </a:ln>
                <a:solidFill>
                  <a:srgbClr val="FFFFFF"/>
                </a:solidFill>
                <a:effectLst>
                  <a:outerShdw dist="38100" dir="2700000" algn="tl" rotWithShape="0">
                    <a:schemeClr val="accent2"/>
                  </a:outerShdw>
                </a:effectLst>
              </a:rPr>
              <a:t> library that can deal with such 2-dimensional data</a:t>
            </a:r>
          </a:p>
        </p:txBody>
      </p:sp>
    </p:spTree>
    <p:extLst>
      <p:ext uri="{BB962C8B-B14F-4D97-AF65-F5344CB8AC3E}">
        <p14:creationId xmlns:p14="http://schemas.microsoft.com/office/powerpoint/2010/main" val="264274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9" grpId="0"/>
      <p:bldP spid="10" grpId="0" animBg="1"/>
      <p:bldP spid="11" grpId="0" animBg="1"/>
      <p:bldP spid="12" grpId="0" animBg="1"/>
      <p:bldP spid="13" grpId="0"/>
      <p:bldP spid="14" grpId="0" animBg="1"/>
      <p:bldP spid="15" grpId="0"/>
      <p:bldP spid="16" grpId="0" animBg="1"/>
      <p:bldP spid="16" grpId="1" animBg="1"/>
      <p:bldP spid="17" grpId="0"/>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690DF-B7A1-4F46-912C-BA95E5A72F83}"/>
              </a:ext>
            </a:extLst>
          </p:cNvPr>
          <p:cNvSpPr>
            <a:spLocks noGrp="1"/>
          </p:cNvSpPr>
          <p:nvPr>
            <p:ph type="title"/>
          </p:nvPr>
        </p:nvSpPr>
        <p:spPr/>
        <p:txBody>
          <a:bodyPr>
            <a:noAutofit/>
          </a:bodyPr>
          <a:lstStyle/>
          <a:p>
            <a:r>
              <a:rPr lang="en-SG" sz="2000" dirty="0"/>
              <a:t>4. A blizzard is a massive snowstorm. Definitions vary, but for our purposes we will assume that a blizzard is characterized by both winds of 30 mph or higher and blowing snow that leads to visibility of 0.5 miles or less, sustained for at least four hours. Data from a storm one day has been stored in a file </a:t>
            </a:r>
            <a:r>
              <a:rPr lang="en-SG" sz="2000" dirty="0" err="1"/>
              <a:t>stormtrack.txt</a:t>
            </a:r>
            <a:r>
              <a:rPr lang="en-SG" sz="2000" dirty="0"/>
              <a:t>. There are 24 lines in the file, one for each hour of the day. Each line in the file has the wind speed and visibility at a location, e.g.</a:t>
            </a:r>
            <a:endParaRPr lang="en-US" sz="2000" dirty="0"/>
          </a:p>
        </p:txBody>
      </p:sp>
      <p:sp>
        <p:nvSpPr>
          <p:cNvPr id="3" name="Content Placeholder 2">
            <a:extLst>
              <a:ext uri="{FF2B5EF4-FFF2-40B4-BE49-F238E27FC236}">
                <a16:creationId xmlns:a16="http://schemas.microsoft.com/office/drawing/2014/main" id="{9D400807-7BB3-DC45-B213-5BA815CB2A29}"/>
              </a:ext>
            </a:extLst>
          </p:cNvPr>
          <p:cNvSpPr>
            <a:spLocks noGrp="1"/>
          </p:cNvSpPr>
          <p:nvPr>
            <p:ph idx="1"/>
          </p:nvPr>
        </p:nvSpPr>
        <p:spPr>
          <a:xfrm>
            <a:off x="838200" y="1825625"/>
            <a:ext cx="10515600" cy="997088"/>
          </a:xfrm>
        </p:spPr>
        <p:txBody>
          <a:bodyPr/>
          <a:lstStyle/>
          <a:p>
            <a:pPr marL="0" indent="0">
              <a:buNone/>
            </a:pPr>
            <a:r>
              <a:rPr lang="en-US" dirty="0"/>
              <a:t>Some early help and explanation</a:t>
            </a:r>
          </a:p>
        </p:txBody>
      </p:sp>
      <p:sp>
        <p:nvSpPr>
          <p:cNvPr id="5" name="Rectangle 4">
            <a:extLst>
              <a:ext uri="{FF2B5EF4-FFF2-40B4-BE49-F238E27FC236}">
                <a16:creationId xmlns:a16="http://schemas.microsoft.com/office/drawing/2014/main" id="{2ED3602A-3408-CD4C-B0DF-63D40A0CB11F}"/>
              </a:ext>
            </a:extLst>
          </p:cNvPr>
          <p:cNvSpPr/>
          <p:nvPr/>
        </p:nvSpPr>
        <p:spPr>
          <a:xfrm>
            <a:off x="838199" y="2497882"/>
            <a:ext cx="10515599" cy="2629374"/>
          </a:xfrm>
          <a:prstGeom prst="rect">
            <a:avLst/>
          </a:prstGeom>
        </p:spPr>
        <p:txBody>
          <a:bodyPr wrap="square">
            <a:spAutoFit/>
          </a:bodyPr>
          <a:lstStyle/>
          <a:p>
            <a:pPr>
              <a:lnSpc>
                <a:spcPct val="115000"/>
              </a:lnSpc>
              <a:spcAft>
                <a:spcPts val="0"/>
              </a:spcAft>
            </a:pPr>
            <a:r>
              <a:rPr lang="en-GB" b="1" dirty="0">
                <a:latin typeface="Courier New" panose="02070309020205020404" pitchFamily="49" charset="0"/>
                <a:ea typeface="Courier New" panose="02070309020205020404" pitchFamily="49" charset="0"/>
              </a:rPr>
              <a:t>import </a:t>
            </a:r>
            <a:r>
              <a:rPr lang="en-GB" b="1" dirty="0" err="1">
                <a:latin typeface="Courier New" panose="02070309020205020404" pitchFamily="49" charset="0"/>
                <a:ea typeface="Courier New" panose="02070309020205020404" pitchFamily="49" charset="0"/>
              </a:rPr>
              <a:t>numpy</a:t>
            </a:r>
            <a:r>
              <a:rPr lang="en-GB" b="1" dirty="0">
                <a:latin typeface="Courier New" panose="02070309020205020404" pitchFamily="49" charset="0"/>
                <a:ea typeface="Courier New" panose="02070309020205020404" pitchFamily="49" charset="0"/>
              </a:rPr>
              <a:t> as np </a:t>
            </a:r>
            <a:r>
              <a:rPr lang="en-GB" b="1" dirty="0">
                <a:solidFill>
                  <a:srgbClr val="999999"/>
                </a:solidFill>
                <a:latin typeface="Courier New" panose="02070309020205020404" pitchFamily="49" charset="0"/>
                <a:ea typeface="Courier New" panose="02070309020205020404" pitchFamily="49" charset="0"/>
              </a:rPr>
              <a:t>#imports the </a:t>
            </a:r>
            <a:r>
              <a:rPr lang="en-GB" b="1" dirty="0" err="1">
                <a:solidFill>
                  <a:srgbClr val="999999"/>
                </a:solidFill>
                <a:latin typeface="Courier New" panose="02070309020205020404" pitchFamily="49" charset="0"/>
                <a:ea typeface="Courier New" panose="02070309020205020404" pitchFamily="49" charset="0"/>
              </a:rPr>
              <a:t>numpy</a:t>
            </a:r>
            <a:r>
              <a:rPr lang="en-GB" b="1" dirty="0">
                <a:solidFill>
                  <a:srgbClr val="999999"/>
                </a:solidFill>
                <a:latin typeface="Courier New" panose="02070309020205020404" pitchFamily="49" charset="0"/>
                <a:ea typeface="Courier New" panose="02070309020205020404" pitchFamily="49" charset="0"/>
              </a:rPr>
              <a:t> module (very import package for scientific computing with Python)</a:t>
            </a:r>
            <a:endParaRPr lang="en-SG" b="1" dirty="0">
              <a:latin typeface="Arial" panose="020B0604020202020204" pitchFamily="34" charset="0"/>
              <a:ea typeface="Arial" panose="020B0604020202020204" pitchFamily="34" charset="0"/>
            </a:endParaRPr>
          </a:p>
          <a:p>
            <a:pPr>
              <a:lnSpc>
                <a:spcPct val="115000"/>
              </a:lnSpc>
              <a:spcAft>
                <a:spcPts val="0"/>
              </a:spcAft>
            </a:pPr>
            <a:r>
              <a:rPr lang="en-GB" b="1" dirty="0" err="1">
                <a:latin typeface="Courier New" panose="02070309020205020404" pitchFamily="49" charset="0"/>
                <a:ea typeface="Courier New" panose="02070309020205020404" pitchFamily="49" charset="0"/>
              </a:rPr>
              <a:t>my_array</a:t>
            </a:r>
            <a:r>
              <a:rPr lang="en-GB" b="1" dirty="0">
                <a:latin typeface="Courier New" panose="02070309020205020404" pitchFamily="49" charset="0"/>
                <a:ea typeface="Courier New" panose="02070309020205020404" pitchFamily="49" charset="0"/>
              </a:rPr>
              <a:t> = </a:t>
            </a:r>
            <a:r>
              <a:rPr lang="en-GB" b="1" dirty="0" err="1">
                <a:latin typeface="Courier New" panose="02070309020205020404" pitchFamily="49" charset="0"/>
                <a:ea typeface="Courier New" panose="02070309020205020404" pitchFamily="49" charset="0"/>
              </a:rPr>
              <a:t>np.loadtxt</a:t>
            </a:r>
            <a:r>
              <a:rPr lang="en-GB" b="1" dirty="0">
                <a:latin typeface="Courier New" panose="02070309020205020404" pitchFamily="49" charset="0"/>
                <a:ea typeface="Courier New" panose="02070309020205020404" pitchFamily="49" charset="0"/>
              </a:rPr>
              <a:t>('</a:t>
            </a:r>
            <a:r>
              <a:rPr lang="en-GB" b="1" dirty="0" err="1">
                <a:latin typeface="Courier New" panose="02070309020205020404" pitchFamily="49" charset="0"/>
                <a:ea typeface="Courier New" panose="02070309020205020404" pitchFamily="49" charset="0"/>
              </a:rPr>
              <a:t>stormtrack.txt</a:t>
            </a:r>
            <a:r>
              <a:rPr lang="en-GB" b="1" dirty="0">
                <a:latin typeface="Courier New" panose="02070309020205020404" pitchFamily="49" charset="0"/>
                <a:ea typeface="Courier New" panose="02070309020205020404" pitchFamily="49" charset="0"/>
              </a:rPr>
              <a:t>') </a:t>
            </a:r>
            <a:r>
              <a:rPr lang="en-GB" b="1" dirty="0">
                <a:solidFill>
                  <a:srgbClr val="999999"/>
                </a:solidFill>
                <a:latin typeface="Courier New" panose="02070309020205020404" pitchFamily="49" charset="0"/>
                <a:ea typeface="Courier New" panose="02070309020205020404" pitchFamily="49" charset="0"/>
              </a:rPr>
              <a:t>#loads the data into the array my array</a:t>
            </a:r>
            <a:endParaRPr lang="en-SG" b="1" dirty="0">
              <a:latin typeface="Arial" panose="020B0604020202020204" pitchFamily="34" charset="0"/>
              <a:ea typeface="Arial" panose="020B0604020202020204" pitchFamily="34" charset="0"/>
            </a:endParaRPr>
          </a:p>
          <a:p>
            <a:pPr>
              <a:lnSpc>
                <a:spcPct val="115000"/>
              </a:lnSpc>
              <a:spcAft>
                <a:spcPts val="0"/>
              </a:spcAft>
            </a:pPr>
            <a:r>
              <a:rPr lang="en-GB" b="1" dirty="0">
                <a:latin typeface="Courier New" panose="02070309020205020404" pitchFamily="49" charset="0"/>
                <a:ea typeface="Courier New" panose="02070309020205020404" pitchFamily="49" charset="0"/>
              </a:rPr>
              <a:t>winds = </a:t>
            </a:r>
            <a:r>
              <a:rPr lang="en-GB" b="1" dirty="0" err="1">
                <a:latin typeface="Courier New" panose="02070309020205020404" pitchFamily="49" charset="0"/>
                <a:ea typeface="Courier New" panose="02070309020205020404" pitchFamily="49" charset="0"/>
              </a:rPr>
              <a:t>my_array</a:t>
            </a:r>
            <a:r>
              <a:rPr lang="en-GB" b="1" dirty="0">
                <a:latin typeface="Courier New" panose="02070309020205020404" pitchFamily="49" charset="0"/>
                <a:ea typeface="Courier New" panose="02070309020205020404" pitchFamily="49" charset="0"/>
              </a:rPr>
              <a:t>[:,0] </a:t>
            </a:r>
            <a:r>
              <a:rPr lang="en-GB" b="1" dirty="0">
                <a:solidFill>
                  <a:srgbClr val="999999"/>
                </a:solidFill>
                <a:latin typeface="Courier New" panose="02070309020205020404" pitchFamily="49" charset="0"/>
                <a:ea typeface="Courier New" panose="02070309020205020404" pitchFamily="49" charset="0"/>
              </a:rPr>
              <a:t>#variable winds is a sequence that contains the 1st column of the data</a:t>
            </a:r>
            <a:endParaRPr lang="en-SG" b="1" dirty="0">
              <a:latin typeface="Arial" panose="020B0604020202020204" pitchFamily="34" charset="0"/>
              <a:ea typeface="Arial" panose="020B0604020202020204" pitchFamily="34" charset="0"/>
            </a:endParaRPr>
          </a:p>
          <a:p>
            <a:pPr>
              <a:lnSpc>
                <a:spcPct val="115000"/>
              </a:lnSpc>
              <a:spcAft>
                <a:spcPts val="0"/>
              </a:spcAft>
            </a:pPr>
            <a:r>
              <a:rPr lang="en-GB" b="1" dirty="0" err="1">
                <a:latin typeface="Courier New" panose="02070309020205020404" pitchFamily="49" charset="0"/>
                <a:ea typeface="Courier New" panose="02070309020205020404" pitchFamily="49" charset="0"/>
              </a:rPr>
              <a:t>visibs</a:t>
            </a:r>
            <a:r>
              <a:rPr lang="en-GB" b="1" dirty="0">
                <a:latin typeface="Courier New" panose="02070309020205020404" pitchFamily="49" charset="0"/>
                <a:ea typeface="Courier New" panose="02070309020205020404" pitchFamily="49" charset="0"/>
              </a:rPr>
              <a:t> = </a:t>
            </a:r>
            <a:r>
              <a:rPr lang="en-GB" b="1" dirty="0" err="1">
                <a:latin typeface="Courier New" panose="02070309020205020404" pitchFamily="49" charset="0"/>
                <a:ea typeface="Courier New" panose="02070309020205020404" pitchFamily="49" charset="0"/>
              </a:rPr>
              <a:t>my_array</a:t>
            </a:r>
            <a:r>
              <a:rPr lang="en-GB" b="1" dirty="0">
                <a:latin typeface="Courier New" panose="02070309020205020404" pitchFamily="49" charset="0"/>
                <a:ea typeface="Courier New" panose="02070309020205020404" pitchFamily="49" charset="0"/>
              </a:rPr>
              <a:t>[:,1] </a:t>
            </a:r>
            <a:r>
              <a:rPr lang="en-GB" b="1" dirty="0">
                <a:solidFill>
                  <a:srgbClr val="999999"/>
                </a:solidFill>
                <a:latin typeface="Courier New" panose="02070309020205020404" pitchFamily="49" charset="0"/>
                <a:ea typeface="Courier New" panose="02070309020205020404" pitchFamily="49" charset="0"/>
              </a:rPr>
              <a:t>#variable </a:t>
            </a:r>
            <a:r>
              <a:rPr lang="en-GB" b="1" dirty="0" err="1">
                <a:solidFill>
                  <a:srgbClr val="999999"/>
                </a:solidFill>
                <a:latin typeface="Courier New" panose="02070309020205020404" pitchFamily="49" charset="0"/>
                <a:ea typeface="Courier New" panose="02070309020205020404" pitchFamily="49" charset="0"/>
              </a:rPr>
              <a:t>visibs</a:t>
            </a:r>
            <a:r>
              <a:rPr lang="en-GB" b="1" dirty="0">
                <a:solidFill>
                  <a:srgbClr val="999999"/>
                </a:solidFill>
                <a:latin typeface="Courier New" panose="02070309020205020404" pitchFamily="49" charset="0"/>
                <a:ea typeface="Courier New" panose="02070309020205020404" pitchFamily="49" charset="0"/>
              </a:rPr>
              <a:t> is a sequence that contains the 2nd column of the data</a:t>
            </a:r>
            <a:endParaRPr lang="en-SG" b="1" dirty="0">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269018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48AE61-E7F2-534C-ABB9-4A01FA33BD7C}"/>
              </a:ext>
            </a:extLst>
          </p:cNvPr>
          <p:cNvSpPr/>
          <p:nvPr/>
        </p:nvSpPr>
        <p:spPr>
          <a:xfrm>
            <a:off x="556592" y="-143147"/>
            <a:ext cx="10866782" cy="7001147"/>
          </a:xfrm>
          <a:prstGeom prst="rect">
            <a:avLst/>
          </a:prstGeom>
        </p:spPr>
        <p:txBody>
          <a:bodyPr wrap="square">
            <a:spAutoFit/>
          </a:bodyPr>
          <a:lstStyle/>
          <a:p>
            <a:pPr algn="just">
              <a:lnSpc>
                <a:spcPct val="115000"/>
              </a:lnSpc>
              <a:spcAft>
                <a:spcPts val="0"/>
              </a:spcAft>
            </a:pPr>
            <a:r>
              <a:rPr lang="en-GB" sz="1700" b="1" dirty="0">
                <a:solidFill>
                  <a:srgbClr val="999999"/>
                </a:solidFill>
                <a:latin typeface="Courier New" panose="02070309020205020404" pitchFamily="49" charset="0"/>
                <a:ea typeface="Courier New" panose="02070309020205020404" pitchFamily="49" charset="0"/>
              </a:rPr>
              <a:t># Reads wind and visibility data hourly from a file and</a:t>
            </a:r>
            <a:endParaRPr lang="en-SG" sz="1700" b="1" dirty="0">
              <a:latin typeface="Arial" panose="020B0604020202020204" pitchFamily="34" charset="0"/>
              <a:ea typeface="Arial" panose="020B0604020202020204" pitchFamily="34" charset="0"/>
            </a:endParaRPr>
          </a:p>
          <a:p>
            <a:pPr algn="just">
              <a:lnSpc>
                <a:spcPct val="115000"/>
              </a:lnSpc>
              <a:spcAft>
                <a:spcPts val="0"/>
              </a:spcAft>
            </a:pPr>
            <a:r>
              <a:rPr lang="en-GB" sz="1700" b="1" dirty="0">
                <a:solidFill>
                  <a:srgbClr val="999999"/>
                </a:solidFill>
                <a:latin typeface="Courier New" panose="02070309020205020404" pitchFamily="49" charset="0"/>
                <a:ea typeface="Courier New" panose="02070309020205020404" pitchFamily="49" charset="0"/>
              </a:rPr>
              <a:t># determines whether or not blizzard conditions were met</a:t>
            </a:r>
            <a:endParaRPr lang="en-SG" sz="1700" b="1" dirty="0">
              <a:latin typeface="Arial" panose="020B0604020202020204" pitchFamily="34" charset="0"/>
              <a:ea typeface="Arial" panose="020B0604020202020204" pitchFamily="34" charset="0"/>
            </a:endParaRPr>
          </a:p>
          <a:p>
            <a:pPr algn="just">
              <a:lnSpc>
                <a:spcPct val="115000"/>
              </a:lnSpc>
              <a:spcAft>
                <a:spcPts val="0"/>
              </a:spcAft>
            </a:pPr>
            <a:r>
              <a:rPr lang="en-GB" sz="1700" b="1" dirty="0">
                <a:solidFill>
                  <a:srgbClr val="3C78D8"/>
                </a:solidFill>
                <a:latin typeface="Courier New" panose="02070309020205020404" pitchFamily="49" charset="0"/>
                <a:ea typeface="Courier New" panose="02070309020205020404" pitchFamily="49" charset="0"/>
              </a:rPr>
              <a:t>import </a:t>
            </a:r>
            <a:r>
              <a:rPr lang="en-GB" sz="1700" b="1" dirty="0" err="1">
                <a:latin typeface="Courier New" panose="02070309020205020404" pitchFamily="49" charset="0"/>
                <a:ea typeface="Courier New" panose="02070309020205020404" pitchFamily="49" charset="0"/>
              </a:rPr>
              <a:t>numpy</a:t>
            </a:r>
            <a:r>
              <a:rPr lang="en-GB" sz="1700" b="1" dirty="0">
                <a:latin typeface="Courier New" panose="02070309020205020404" pitchFamily="49" charset="0"/>
                <a:ea typeface="Courier New" panose="02070309020205020404" pitchFamily="49" charset="0"/>
              </a:rPr>
              <a:t> </a:t>
            </a:r>
            <a:r>
              <a:rPr lang="en-GB" sz="1700" b="1" dirty="0">
                <a:solidFill>
                  <a:srgbClr val="3C78D8"/>
                </a:solidFill>
                <a:latin typeface="Courier New" panose="02070309020205020404" pitchFamily="49" charset="0"/>
                <a:ea typeface="Courier New" panose="02070309020205020404" pitchFamily="49" charset="0"/>
              </a:rPr>
              <a:t>as </a:t>
            </a:r>
            <a:r>
              <a:rPr lang="en-GB" sz="1700" b="1" dirty="0">
                <a:latin typeface="Courier New" panose="02070309020205020404" pitchFamily="49" charset="0"/>
                <a:ea typeface="Courier New" panose="02070309020205020404" pitchFamily="49" charset="0"/>
              </a:rPr>
              <a:t>np</a:t>
            </a:r>
            <a:endParaRPr lang="en-SG" sz="1700" b="1" dirty="0">
              <a:latin typeface="Arial" panose="020B0604020202020204" pitchFamily="34" charset="0"/>
              <a:ea typeface="Arial" panose="020B0604020202020204" pitchFamily="34" charset="0"/>
            </a:endParaRPr>
          </a:p>
          <a:p>
            <a:pPr algn="just">
              <a:lnSpc>
                <a:spcPct val="115000"/>
              </a:lnSpc>
              <a:spcAft>
                <a:spcPts val="0"/>
              </a:spcAft>
            </a:pPr>
            <a:r>
              <a:rPr lang="en-GB" sz="1700" b="1" dirty="0">
                <a:solidFill>
                  <a:srgbClr val="999999"/>
                </a:solidFill>
                <a:latin typeface="Courier New" panose="02070309020205020404" pitchFamily="49" charset="0"/>
                <a:ea typeface="Courier New" panose="02070309020205020404" pitchFamily="49" charset="0"/>
              </a:rPr>
              <a:t># loads the data</a:t>
            </a:r>
            <a:endParaRPr lang="en-SG" sz="1700" b="1" dirty="0">
              <a:latin typeface="Arial" panose="020B0604020202020204" pitchFamily="34" charset="0"/>
              <a:ea typeface="Arial" panose="020B0604020202020204" pitchFamily="34" charset="0"/>
            </a:endParaRPr>
          </a:p>
          <a:p>
            <a:pPr algn="just">
              <a:lnSpc>
                <a:spcPct val="115000"/>
              </a:lnSpc>
              <a:spcAft>
                <a:spcPts val="0"/>
              </a:spcAft>
            </a:pPr>
            <a:r>
              <a:rPr lang="en-GB" sz="1700" b="1" dirty="0" err="1">
                <a:latin typeface="Courier New" panose="02070309020205020404" pitchFamily="49" charset="0"/>
                <a:ea typeface="Courier New" panose="02070309020205020404" pitchFamily="49" charset="0"/>
              </a:rPr>
              <a:t>my_array</a:t>
            </a:r>
            <a:r>
              <a:rPr lang="en-GB" sz="1700" b="1" dirty="0">
                <a:latin typeface="Courier New" panose="02070309020205020404" pitchFamily="49" charset="0"/>
                <a:ea typeface="Courier New" panose="02070309020205020404" pitchFamily="49" charset="0"/>
              </a:rPr>
              <a:t> = </a:t>
            </a:r>
            <a:r>
              <a:rPr lang="en-GB" sz="1700" b="1" dirty="0" err="1">
                <a:latin typeface="Courier New" panose="02070309020205020404" pitchFamily="49" charset="0"/>
                <a:ea typeface="Courier New" panose="02070309020205020404" pitchFamily="49" charset="0"/>
              </a:rPr>
              <a:t>np.loadtxt</a:t>
            </a:r>
            <a:r>
              <a:rPr lang="en-GB" sz="1700" b="1" dirty="0">
                <a:latin typeface="Courier New" panose="02070309020205020404" pitchFamily="49" charset="0"/>
                <a:ea typeface="Courier New" panose="02070309020205020404" pitchFamily="49" charset="0"/>
              </a:rPr>
              <a:t>('</a:t>
            </a:r>
            <a:r>
              <a:rPr lang="en-GB" sz="1700" b="1" dirty="0" err="1">
                <a:solidFill>
                  <a:srgbClr val="6AA84F"/>
                </a:solidFill>
                <a:latin typeface="Courier New" panose="02070309020205020404" pitchFamily="49" charset="0"/>
                <a:ea typeface="Courier New" panose="02070309020205020404" pitchFamily="49" charset="0"/>
              </a:rPr>
              <a:t>stormtrack.txt</a:t>
            </a:r>
            <a:r>
              <a:rPr lang="en-GB" sz="1700" b="1" dirty="0">
                <a:latin typeface="Courier New" panose="02070309020205020404" pitchFamily="49" charset="0"/>
                <a:ea typeface="Courier New" panose="02070309020205020404" pitchFamily="49" charset="0"/>
              </a:rPr>
              <a:t>')</a:t>
            </a:r>
            <a:endParaRPr lang="en-SG" sz="1700" b="1" dirty="0">
              <a:latin typeface="Arial" panose="020B0604020202020204" pitchFamily="34" charset="0"/>
              <a:ea typeface="Arial" panose="020B0604020202020204" pitchFamily="34" charset="0"/>
            </a:endParaRPr>
          </a:p>
          <a:p>
            <a:pPr algn="just">
              <a:lnSpc>
                <a:spcPct val="115000"/>
              </a:lnSpc>
              <a:spcAft>
                <a:spcPts val="0"/>
              </a:spcAft>
            </a:pPr>
            <a:r>
              <a:rPr lang="en-GB" sz="1700" b="1" dirty="0">
                <a:latin typeface="Courier New" panose="02070309020205020404" pitchFamily="49" charset="0"/>
                <a:ea typeface="Courier New" panose="02070309020205020404" pitchFamily="49" charset="0"/>
              </a:rPr>
              <a:t>winds = </a:t>
            </a:r>
            <a:r>
              <a:rPr lang="en-GB" sz="1700" b="1" dirty="0" err="1">
                <a:latin typeface="Courier New" panose="02070309020205020404" pitchFamily="49" charset="0"/>
                <a:ea typeface="Courier New" panose="02070309020205020404" pitchFamily="49" charset="0"/>
              </a:rPr>
              <a:t>my_array</a:t>
            </a:r>
            <a:r>
              <a:rPr lang="en-GB" sz="1700" b="1" dirty="0">
                <a:latin typeface="Courier New" panose="02070309020205020404" pitchFamily="49" charset="0"/>
                <a:ea typeface="Courier New" panose="02070309020205020404" pitchFamily="49" charset="0"/>
              </a:rPr>
              <a:t>[: ,0]</a:t>
            </a:r>
            <a:endParaRPr lang="en-SG" sz="1700" b="1" dirty="0">
              <a:latin typeface="Arial" panose="020B0604020202020204" pitchFamily="34" charset="0"/>
              <a:ea typeface="Arial" panose="020B0604020202020204" pitchFamily="34" charset="0"/>
            </a:endParaRPr>
          </a:p>
          <a:p>
            <a:pPr algn="just">
              <a:lnSpc>
                <a:spcPct val="115000"/>
              </a:lnSpc>
              <a:spcAft>
                <a:spcPts val="0"/>
              </a:spcAft>
            </a:pPr>
            <a:r>
              <a:rPr lang="en-GB" sz="1700" b="1" dirty="0" err="1">
                <a:latin typeface="Courier New" panose="02070309020205020404" pitchFamily="49" charset="0"/>
                <a:ea typeface="Courier New" panose="02070309020205020404" pitchFamily="49" charset="0"/>
              </a:rPr>
              <a:t>visibs</a:t>
            </a:r>
            <a:r>
              <a:rPr lang="en-GB" sz="1700" b="1" dirty="0">
                <a:latin typeface="Courier New" panose="02070309020205020404" pitchFamily="49" charset="0"/>
                <a:ea typeface="Courier New" panose="02070309020205020404" pitchFamily="49" charset="0"/>
              </a:rPr>
              <a:t> = </a:t>
            </a:r>
            <a:r>
              <a:rPr lang="en-GB" sz="1700" b="1" dirty="0" err="1">
                <a:latin typeface="Courier New" panose="02070309020205020404" pitchFamily="49" charset="0"/>
                <a:ea typeface="Courier New" panose="02070309020205020404" pitchFamily="49" charset="0"/>
              </a:rPr>
              <a:t>my_array</a:t>
            </a:r>
            <a:r>
              <a:rPr lang="en-GB" sz="1700" b="1" dirty="0">
                <a:latin typeface="Courier New" panose="02070309020205020404" pitchFamily="49" charset="0"/>
                <a:ea typeface="Courier New" panose="02070309020205020404" pitchFamily="49" charset="0"/>
              </a:rPr>
              <a:t>[: ,1]</a:t>
            </a:r>
            <a:endParaRPr lang="en-SG" sz="1700" b="1" dirty="0">
              <a:latin typeface="Arial" panose="020B0604020202020204" pitchFamily="34" charset="0"/>
              <a:ea typeface="Arial" panose="020B0604020202020204" pitchFamily="34" charset="0"/>
            </a:endParaRPr>
          </a:p>
          <a:p>
            <a:pPr algn="just">
              <a:lnSpc>
                <a:spcPct val="115000"/>
              </a:lnSpc>
              <a:spcAft>
                <a:spcPts val="0"/>
              </a:spcAft>
            </a:pPr>
            <a:r>
              <a:rPr lang="en-GB" sz="1700" b="1" dirty="0">
                <a:latin typeface="Courier New" panose="02070309020205020404" pitchFamily="49" charset="0"/>
                <a:ea typeface="Courier New" panose="02070309020205020404" pitchFamily="49" charset="0"/>
              </a:rPr>
              <a:t>length = </a:t>
            </a:r>
            <a:r>
              <a:rPr lang="en-GB" sz="1700" b="1" dirty="0" err="1">
                <a:solidFill>
                  <a:srgbClr val="3C78D8"/>
                </a:solidFill>
                <a:latin typeface="Courier New" panose="02070309020205020404" pitchFamily="49" charset="0"/>
                <a:ea typeface="Courier New" panose="02070309020205020404" pitchFamily="49" charset="0"/>
              </a:rPr>
              <a:t>len</a:t>
            </a:r>
            <a:r>
              <a:rPr lang="en-GB" sz="1700" b="1" dirty="0">
                <a:latin typeface="Courier New" panose="02070309020205020404" pitchFamily="49" charset="0"/>
                <a:ea typeface="Courier New" panose="02070309020205020404" pitchFamily="49" charset="0"/>
              </a:rPr>
              <a:t>(winds)</a:t>
            </a:r>
            <a:endParaRPr lang="en-SG" sz="1700" b="1" dirty="0">
              <a:latin typeface="Arial" panose="020B0604020202020204" pitchFamily="34" charset="0"/>
              <a:ea typeface="Arial" panose="020B0604020202020204" pitchFamily="34" charset="0"/>
            </a:endParaRPr>
          </a:p>
          <a:p>
            <a:pPr algn="just">
              <a:lnSpc>
                <a:spcPct val="115000"/>
              </a:lnSpc>
              <a:spcAft>
                <a:spcPts val="0"/>
              </a:spcAft>
            </a:pPr>
            <a:r>
              <a:rPr lang="en-GB" sz="1700" b="1" dirty="0">
                <a:solidFill>
                  <a:srgbClr val="999999"/>
                </a:solidFill>
                <a:latin typeface="Courier New" panose="02070309020205020404" pitchFamily="49" charset="0"/>
                <a:ea typeface="Courier New" panose="02070309020205020404" pitchFamily="49" charset="0"/>
              </a:rPr>
              <a:t># initializes the counters</a:t>
            </a:r>
            <a:endParaRPr lang="en-SG" sz="1700" b="1" dirty="0">
              <a:latin typeface="Arial" panose="020B0604020202020204" pitchFamily="34" charset="0"/>
              <a:ea typeface="Arial" panose="020B0604020202020204" pitchFamily="34" charset="0"/>
            </a:endParaRPr>
          </a:p>
          <a:p>
            <a:pPr algn="just">
              <a:lnSpc>
                <a:spcPct val="115000"/>
              </a:lnSpc>
              <a:spcAft>
                <a:spcPts val="0"/>
              </a:spcAft>
            </a:pPr>
            <a:r>
              <a:rPr lang="en-GB" sz="1700" b="1" dirty="0">
                <a:latin typeface="Courier New" panose="02070309020205020404" pitchFamily="49" charset="0"/>
                <a:ea typeface="Courier New" panose="02070309020205020404" pitchFamily="49" charset="0"/>
              </a:rPr>
              <a:t>count = 0</a:t>
            </a:r>
            <a:endParaRPr lang="en-SG" sz="1700" b="1" dirty="0">
              <a:latin typeface="Arial" panose="020B0604020202020204" pitchFamily="34" charset="0"/>
              <a:ea typeface="Arial" panose="020B0604020202020204" pitchFamily="34" charset="0"/>
            </a:endParaRPr>
          </a:p>
          <a:p>
            <a:pPr algn="just">
              <a:lnSpc>
                <a:spcPct val="115000"/>
              </a:lnSpc>
              <a:spcAft>
                <a:spcPts val="0"/>
              </a:spcAft>
            </a:pPr>
            <a:r>
              <a:rPr lang="en-GB" sz="1700" b="1" dirty="0" err="1">
                <a:latin typeface="Courier New" panose="02070309020205020404" pitchFamily="49" charset="0"/>
                <a:ea typeface="Courier New" panose="02070309020205020404" pitchFamily="49" charset="0"/>
              </a:rPr>
              <a:t>i</a:t>
            </a:r>
            <a:r>
              <a:rPr lang="en-GB" sz="1700" b="1" dirty="0">
                <a:latin typeface="Courier New" panose="02070309020205020404" pitchFamily="49" charset="0"/>
                <a:ea typeface="Courier New" panose="02070309020205020404" pitchFamily="49" charset="0"/>
              </a:rPr>
              <a:t> = 0</a:t>
            </a:r>
            <a:endParaRPr lang="en-SG" sz="1700" b="1" dirty="0">
              <a:latin typeface="Arial" panose="020B0604020202020204" pitchFamily="34" charset="0"/>
              <a:ea typeface="Arial" panose="020B0604020202020204" pitchFamily="34" charset="0"/>
            </a:endParaRPr>
          </a:p>
          <a:p>
            <a:pPr algn="just">
              <a:lnSpc>
                <a:spcPct val="115000"/>
              </a:lnSpc>
              <a:spcAft>
                <a:spcPts val="0"/>
              </a:spcAft>
            </a:pPr>
            <a:r>
              <a:rPr lang="en-GB" sz="1700" b="1" dirty="0">
                <a:solidFill>
                  <a:srgbClr val="B7B7B7"/>
                </a:solidFill>
                <a:latin typeface="Courier New" panose="02070309020205020404" pitchFamily="49" charset="0"/>
                <a:ea typeface="Courier New" panose="02070309020205020404" pitchFamily="49" charset="0"/>
              </a:rPr>
              <a:t># Loop until blizzard condition found or all data has been read</a:t>
            </a:r>
            <a:endParaRPr lang="en-SG" sz="1700" b="1" dirty="0">
              <a:latin typeface="Arial" panose="020B0604020202020204" pitchFamily="34" charset="0"/>
              <a:ea typeface="Arial" panose="020B0604020202020204" pitchFamily="34" charset="0"/>
            </a:endParaRPr>
          </a:p>
          <a:p>
            <a:pPr algn="just">
              <a:lnSpc>
                <a:spcPct val="115000"/>
              </a:lnSpc>
              <a:spcAft>
                <a:spcPts val="0"/>
              </a:spcAft>
            </a:pPr>
            <a:r>
              <a:rPr lang="en-GB" sz="1700" b="1" dirty="0">
                <a:solidFill>
                  <a:srgbClr val="3C78D8"/>
                </a:solidFill>
                <a:latin typeface="Courier New" panose="02070309020205020404" pitchFamily="49" charset="0"/>
                <a:ea typeface="Courier New" panose="02070309020205020404" pitchFamily="49" charset="0"/>
              </a:rPr>
              <a:t>while </a:t>
            </a:r>
            <a:r>
              <a:rPr lang="en-GB" sz="1700" b="1" dirty="0">
                <a:latin typeface="Courier New" panose="02070309020205020404" pitchFamily="49" charset="0"/>
                <a:ea typeface="Courier New" panose="02070309020205020404" pitchFamily="49" charset="0"/>
              </a:rPr>
              <a:t>count&lt;4 </a:t>
            </a:r>
            <a:r>
              <a:rPr lang="en-GB" sz="1700" b="1" dirty="0">
                <a:solidFill>
                  <a:srgbClr val="3C78D8"/>
                </a:solidFill>
                <a:latin typeface="Courier New" panose="02070309020205020404" pitchFamily="49" charset="0"/>
                <a:ea typeface="Courier New" panose="02070309020205020404" pitchFamily="49" charset="0"/>
              </a:rPr>
              <a:t>and </a:t>
            </a:r>
            <a:r>
              <a:rPr lang="en-GB" sz="1700" b="1" dirty="0" err="1">
                <a:latin typeface="Courier New" panose="02070309020205020404" pitchFamily="49" charset="0"/>
                <a:ea typeface="Courier New" panose="02070309020205020404" pitchFamily="49" charset="0"/>
              </a:rPr>
              <a:t>i</a:t>
            </a:r>
            <a:r>
              <a:rPr lang="en-GB" sz="1700" b="1" dirty="0">
                <a:latin typeface="Courier New" panose="02070309020205020404" pitchFamily="49" charset="0"/>
                <a:ea typeface="Courier New" panose="02070309020205020404" pitchFamily="49" charset="0"/>
              </a:rPr>
              <a:t>&lt;length:</a:t>
            </a:r>
            <a:endParaRPr lang="en-SG" sz="1700" b="1" dirty="0">
              <a:latin typeface="Arial" panose="020B0604020202020204" pitchFamily="34" charset="0"/>
              <a:ea typeface="Arial" panose="020B0604020202020204" pitchFamily="34" charset="0"/>
            </a:endParaRPr>
          </a:p>
          <a:p>
            <a:pPr algn="just">
              <a:lnSpc>
                <a:spcPct val="115000"/>
              </a:lnSpc>
              <a:spcAft>
                <a:spcPts val="0"/>
              </a:spcAft>
            </a:pPr>
            <a:r>
              <a:rPr lang="en-GB" sz="1700" b="1" dirty="0">
                <a:latin typeface="Courier New" panose="02070309020205020404" pitchFamily="49" charset="0"/>
                <a:ea typeface="Courier New" panose="02070309020205020404" pitchFamily="49" charset="0"/>
              </a:rPr>
              <a:t>	</a:t>
            </a:r>
            <a:r>
              <a:rPr lang="en-GB" sz="1700" b="1" dirty="0">
                <a:solidFill>
                  <a:srgbClr val="3C78D8"/>
                </a:solidFill>
                <a:latin typeface="Courier New" panose="02070309020205020404" pitchFamily="49" charset="0"/>
                <a:ea typeface="Courier New" panose="02070309020205020404" pitchFamily="49" charset="0"/>
              </a:rPr>
              <a:t>if </a:t>
            </a:r>
            <a:r>
              <a:rPr lang="en-GB" sz="1700" b="1" dirty="0">
                <a:latin typeface="Courier New" panose="02070309020205020404" pitchFamily="49" charset="0"/>
                <a:ea typeface="Courier New" panose="02070309020205020404" pitchFamily="49" charset="0"/>
              </a:rPr>
              <a:t>winds[</a:t>
            </a:r>
            <a:r>
              <a:rPr lang="en-GB" sz="1700" b="1" dirty="0" err="1">
                <a:latin typeface="Courier New" panose="02070309020205020404" pitchFamily="49" charset="0"/>
                <a:ea typeface="Courier New" panose="02070309020205020404" pitchFamily="49" charset="0"/>
              </a:rPr>
              <a:t>i</a:t>
            </a:r>
            <a:r>
              <a:rPr lang="en-GB" sz="1700" b="1" dirty="0">
                <a:latin typeface="Courier New" panose="02070309020205020404" pitchFamily="49" charset="0"/>
                <a:ea typeface="Courier New" panose="02070309020205020404" pitchFamily="49" charset="0"/>
              </a:rPr>
              <a:t>]&gt;=30 </a:t>
            </a:r>
            <a:r>
              <a:rPr lang="en-GB" sz="1700" b="1" dirty="0">
                <a:solidFill>
                  <a:srgbClr val="3C78D8"/>
                </a:solidFill>
                <a:latin typeface="Courier New" panose="02070309020205020404" pitchFamily="49" charset="0"/>
                <a:ea typeface="Courier New" panose="02070309020205020404" pitchFamily="49" charset="0"/>
              </a:rPr>
              <a:t>and </a:t>
            </a:r>
            <a:r>
              <a:rPr lang="en-GB" sz="1700" b="1" dirty="0" err="1">
                <a:latin typeface="Courier New" panose="02070309020205020404" pitchFamily="49" charset="0"/>
                <a:ea typeface="Courier New" panose="02070309020205020404" pitchFamily="49" charset="0"/>
              </a:rPr>
              <a:t>visibs</a:t>
            </a:r>
            <a:r>
              <a:rPr lang="en-GB" sz="1700" b="1" dirty="0">
                <a:latin typeface="Courier New" panose="02070309020205020404" pitchFamily="49" charset="0"/>
                <a:ea typeface="Courier New" panose="02070309020205020404" pitchFamily="49" charset="0"/>
              </a:rPr>
              <a:t>[</a:t>
            </a:r>
            <a:r>
              <a:rPr lang="en-GB" sz="1700" b="1" dirty="0" err="1">
                <a:latin typeface="Courier New" panose="02070309020205020404" pitchFamily="49" charset="0"/>
                <a:ea typeface="Courier New" panose="02070309020205020404" pitchFamily="49" charset="0"/>
              </a:rPr>
              <a:t>i</a:t>
            </a:r>
            <a:r>
              <a:rPr lang="en-GB" sz="1700" b="1" dirty="0">
                <a:latin typeface="Courier New" panose="02070309020205020404" pitchFamily="49" charset="0"/>
                <a:ea typeface="Courier New" panose="02070309020205020404" pitchFamily="49" charset="0"/>
              </a:rPr>
              <a:t>]&lt;=0.5:</a:t>
            </a:r>
            <a:endParaRPr lang="en-SG" sz="1700" b="1" dirty="0">
              <a:latin typeface="Arial" panose="020B0604020202020204" pitchFamily="34" charset="0"/>
              <a:ea typeface="Arial" panose="020B0604020202020204" pitchFamily="34" charset="0"/>
            </a:endParaRPr>
          </a:p>
          <a:p>
            <a:pPr algn="just">
              <a:lnSpc>
                <a:spcPct val="115000"/>
              </a:lnSpc>
              <a:spcAft>
                <a:spcPts val="0"/>
              </a:spcAft>
            </a:pPr>
            <a:r>
              <a:rPr lang="en-GB" sz="1700" b="1" dirty="0">
                <a:latin typeface="Courier New" panose="02070309020205020404" pitchFamily="49" charset="0"/>
                <a:ea typeface="Courier New" panose="02070309020205020404" pitchFamily="49" charset="0"/>
              </a:rPr>
              <a:t>		count += 1</a:t>
            </a:r>
            <a:endParaRPr lang="en-SG" sz="1700" b="1" dirty="0">
              <a:latin typeface="Arial" panose="020B0604020202020204" pitchFamily="34" charset="0"/>
              <a:ea typeface="Arial" panose="020B0604020202020204" pitchFamily="34" charset="0"/>
            </a:endParaRPr>
          </a:p>
          <a:p>
            <a:pPr algn="just">
              <a:lnSpc>
                <a:spcPct val="115000"/>
              </a:lnSpc>
              <a:spcAft>
                <a:spcPts val="0"/>
              </a:spcAft>
            </a:pPr>
            <a:r>
              <a:rPr lang="en-GB" sz="1700" b="1" dirty="0">
                <a:latin typeface="Courier New" panose="02070309020205020404" pitchFamily="49" charset="0"/>
                <a:ea typeface="Courier New" panose="02070309020205020404" pitchFamily="49" charset="0"/>
              </a:rPr>
              <a:t>	</a:t>
            </a:r>
            <a:r>
              <a:rPr lang="en-GB" sz="1700" b="1" dirty="0">
                <a:solidFill>
                  <a:srgbClr val="3C78D8"/>
                </a:solidFill>
                <a:latin typeface="Courier New" panose="02070309020205020404" pitchFamily="49" charset="0"/>
                <a:ea typeface="Courier New" panose="02070309020205020404" pitchFamily="49" charset="0"/>
              </a:rPr>
              <a:t>else</a:t>
            </a:r>
            <a:r>
              <a:rPr lang="en-GB" sz="1700" b="1" dirty="0">
                <a:latin typeface="Courier New" panose="02070309020205020404" pitchFamily="49" charset="0"/>
                <a:ea typeface="Courier New" panose="02070309020205020404" pitchFamily="49" charset="0"/>
              </a:rPr>
              <a:t>:</a:t>
            </a:r>
            <a:endParaRPr lang="en-SG" sz="1700" b="1" dirty="0">
              <a:latin typeface="Arial" panose="020B0604020202020204" pitchFamily="34" charset="0"/>
              <a:ea typeface="Arial" panose="020B0604020202020204" pitchFamily="34" charset="0"/>
            </a:endParaRPr>
          </a:p>
          <a:p>
            <a:pPr algn="just">
              <a:lnSpc>
                <a:spcPct val="115000"/>
              </a:lnSpc>
              <a:spcAft>
                <a:spcPts val="0"/>
              </a:spcAft>
            </a:pPr>
            <a:r>
              <a:rPr lang="en-GB" sz="1700" b="1" dirty="0">
                <a:latin typeface="Courier New" panose="02070309020205020404" pitchFamily="49" charset="0"/>
                <a:ea typeface="Courier New" panose="02070309020205020404" pitchFamily="49" charset="0"/>
              </a:rPr>
              <a:t>		count = 0</a:t>
            </a:r>
            <a:endParaRPr lang="en-SG" sz="1700" b="1" dirty="0">
              <a:latin typeface="Arial" panose="020B0604020202020204" pitchFamily="34" charset="0"/>
              <a:ea typeface="Arial" panose="020B0604020202020204" pitchFamily="34" charset="0"/>
            </a:endParaRPr>
          </a:p>
          <a:p>
            <a:pPr algn="just">
              <a:lnSpc>
                <a:spcPct val="115000"/>
              </a:lnSpc>
              <a:spcAft>
                <a:spcPts val="0"/>
              </a:spcAft>
            </a:pPr>
            <a:r>
              <a:rPr lang="en-GB" sz="1700" b="1" dirty="0">
                <a:latin typeface="Courier New" panose="02070309020205020404" pitchFamily="49" charset="0"/>
                <a:ea typeface="Courier New" panose="02070309020205020404" pitchFamily="49" charset="0"/>
              </a:rPr>
              <a:t>	</a:t>
            </a:r>
            <a:r>
              <a:rPr lang="en-GB" sz="1700" b="1" dirty="0" err="1">
                <a:latin typeface="Courier New" panose="02070309020205020404" pitchFamily="49" charset="0"/>
                <a:ea typeface="Courier New" panose="02070309020205020404" pitchFamily="49" charset="0"/>
              </a:rPr>
              <a:t>i</a:t>
            </a:r>
            <a:r>
              <a:rPr lang="en-GB" sz="1700" b="1" dirty="0">
                <a:latin typeface="Courier New" panose="02070309020205020404" pitchFamily="49" charset="0"/>
                <a:ea typeface="Courier New" panose="02070309020205020404" pitchFamily="49" charset="0"/>
              </a:rPr>
              <a:t> += 1</a:t>
            </a:r>
            <a:endParaRPr lang="en-SG" sz="1700" b="1" dirty="0">
              <a:latin typeface="Arial" panose="020B0604020202020204" pitchFamily="34" charset="0"/>
              <a:ea typeface="Arial" panose="020B0604020202020204" pitchFamily="34" charset="0"/>
            </a:endParaRPr>
          </a:p>
          <a:p>
            <a:pPr algn="just">
              <a:lnSpc>
                <a:spcPct val="115000"/>
              </a:lnSpc>
              <a:spcAft>
                <a:spcPts val="0"/>
              </a:spcAft>
            </a:pPr>
            <a:r>
              <a:rPr lang="en-GB" sz="1700" b="1" dirty="0">
                <a:solidFill>
                  <a:srgbClr val="B7B7B7"/>
                </a:solidFill>
                <a:latin typeface="Courier New" panose="02070309020205020404" pitchFamily="49" charset="0"/>
                <a:ea typeface="Courier New" panose="02070309020205020404" pitchFamily="49" charset="0"/>
              </a:rPr>
              <a:t># checks if the blizzard condition was met</a:t>
            </a:r>
            <a:endParaRPr lang="en-SG" sz="1700" b="1" dirty="0">
              <a:latin typeface="Arial" panose="020B0604020202020204" pitchFamily="34" charset="0"/>
              <a:ea typeface="Arial" panose="020B0604020202020204" pitchFamily="34" charset="0"/>
            </a:endParaRPr>
          </a:p>
          <a:p>
            <a:pPr algn="just">
              <a:lnSpc>
                <a:spcPct val="115000"/>
              </a:lnSpc>
              <a:spcAft>
                <a:spcPts val="0"/>
              </a:spcAft>
            </a:pPr>
            <a:r>
              <a:rPr lang="en-GB" sz="1700" b="1" dirty="0">
                <a:solidFill>
                  <a:srgbClr val="3C78D8"/>
                </a:solidFill>
                <a:latin typeface="Courier New" panose="02070309020205020404" pitchFamily="49" charset="0"/>
                <a:ea typeface="Courier New" panose="02070309020205020404" pitchFamily="49" charset="0"/>
              </a:rPr>
              <a:t>if </a:t>
            </a:r>
            <a:r>
              <a:rPr lang="en-GB" sz="1700" b="1" dirty="0">
                <a:latin typeface="Courier New" panose="02070309020205020404" pitchFamily="49" charset="0"/>
                <a:ea typeface="Courier New" panose="02070309020205020404" pitchFamily="49" charset="0"/>
              </a:rPr>
              <a:t>count == 4:</a:t>
            </a:r>
            <a:endParaRPr lang="en-SG" sz="1700" b="1" dirty="0">
              <a:latin typeface="Arial" panose="020B0604020202020204" pitchFamily="34" charset="0"/>
              <a:ea typeface="Arial" panose="020B0604020202020204" pitchFamily="34" charset="0"/>
            </a:endParaRPr>
          </a:p>
          <a:p>
            <a:pPr algn="just">
              <a:lnSpc>
                <a:spcPct val="115000"/>
              </a:lnSpc>
              <a:spcAft>
                <a:spcPts val="0"/>
              </a:spcAft>
            </a:pPr>
            <a:r>
              <a:rPr lang="en-GB" sz="1700" b="1" dirty="0">
                <a:latin typeface="Courier New" panose="02070309020205020404" pitchFamily="49" charset="0"/>
                <a:ea typeface="Courier New" panose="02070309020205020404" pitchFamily="49" charset="0"/>
              </a:rPr>
              <a:t>	</a:t>
            </a:r>
            <a:r>
              <a:rPr lang="en-GB" sz="1700" b="1" dirty="0">
                <a:solidFill>
                  <a:srgbClr val="3C78D8"/>
                </a:solidFill>
                <a:latin typeface="Courier New" panose="02070309020205020404" pitchFamily="49" charset="0"/>
                <a:ea typeface="Courier New" panose="02070309020205020404" pitchFamily="49" charset="0"/>
              </a:rPr>
              <a:t>print</a:t>
            </a:r>
            <a:r>
              <a:rPr lang="en-GB" sz="1700" b="1" dirty="0">
                <a:latin typeface="Courier New" panose="02070309020205020404" pitchFamily="49" charset="0"/>
                <a:ea typeface="Courier New" panose="02070309020205020404" pitchFamily="49" charset="0"/>
              </a:rPr>
              <a:t>('</a:t>
            </a:r>
            <a:r>
              <a:rPr lang="en-GB" sz="1700" b="1" dirty="0">
                <a:solidFill>
                  <a:srgbClr val="6AA84F"/>
                </a:solidFill>
                <a:latin typeface="Courier New" panose="02070309020205020404" pitchFamily="49" charset="0"/>
                <a:ea typeface="Courier New" panose="02070309020205020404" pitchFamily="49" charset="0"/>
              </a:rPr>
              <a:t>Blizzard conditions met</a:t>
            </a:r>
            <a:r>
              <a:rPr lang="en-GB" sz="1700" b="1" dirty="0">
                <a:latin typeface="Courier New" panose="02070309020205020404" pitchFamily="49" charset="0"/>
                <a:ea typeface="Courier New" panose="02070309020205020404" pitchFamily="49" charset="0"/>
              </a:rPr>
              <a:t>')</a:t>
            </a:r>
            <a:endParaRPr lang="en-SG" sz="1700" b="1" dirty="0">
              <a:latin typeface="Arial" panose="020B0604020202020204" pitchFamily="34" charset="0"/>
              <a:ea typeface="Arial" panose="020B0604020202020204" pitchFamily="34" charset="0"/>
            </a:endParaRPr>
          </a:p>
          <a:p>
            <a:pPr algn="just">
              <a:lnSpc>
                <a:spcPct val="115000"/>
              </a:lnSpc>
              <a:spcAft>
                <a:spcPts val="0"/>
              </a:spcAft>
            </a:pPr>
            <a:r>
              <a:rPr lang="en-GB" sz="1700" b="1" dirty="0">
                <a:solidFill>
                  <a:srgbClr val="3C78D8"/>
                </a:solidFill>
                <a:latin typeface="Courier New" panose="02070309020205020404" pitchFamily="49" charset="0"/>
                <a:ea typeface="Courier New" panose="02070309020205020404" pitchFamily="49" charset="0"/>
              </a:rPr>
              <a:t>else</a:t>
            </a:r>
            <a:r>
              <a:rPr lang="en-GB" sz="1700" b="1" dirty="0">
                <a:latin typeface="Courier New" panose="02070309020205020404" pitchFamily="49" charset="0"/>
                <a:ea typeface="Courier New" panose="02070309020205020404" pitchFamily="49" charset="0"/>
              </a:rPr>
              <a:t>:</a:t>
            </a:r>
            <a:endParaRPr lang="en-SG" sz="1700" b="1" dirty="0">
              <a:latin typeface="Arial" panose="020B0604020202020204" pitchFamily="34" charset="0"/>
              <a:ea typeface="Arial" panose="020B0604020202020204" pitchFamily="34" charset="0"/>
            </a:endParaRPr>
          </a:p>
          <a:p>
            <a:pPr algn="just">
              <a:lnSpc>
                <a:spcPct val="115000"/>
              </a:lnSpc>
              <a:spcAft>
                <a:spcPts val="0"/>
              </a:spcAft>
            </a:pPr>
            <a:r>
              <a:rPr lang="en-GB" sz="1700" b="1" dirty="0">
                <a:latin typeface="Courier New" panose="02070309020205020404" pitchFamily="49" charset="0"/>
                <a:ea typeface="Courier New" panose="02070309020205020404" pitchFamily="49" charset="0"/>
              </a:rPr>
              <a:t>	</a:t>
            </a:r>
            <a:r>
              <a:rPr lang="en-GB" sz="1700" b="1" dirty="0">
                <a:solidFill>
                  <a:srgbClr val="3C78D8"/>
                </a:solidFill>
                <a:latin typeface="Courier New" panose="02070309020205020404" pitchFamily="49" charset="0"/>
                <a:ea typeface="Courier New" panose="02070309020205020404" pitchFamily="49" charset="0"/>
              </a:rPr>
              <a:t>print</a:t>
            </a:r>
            <a:r>
              <a:rPr lang="en-GB" sz="1700" b="1" dirty="0">
                <a:latin typeface="Courier New" panose="02070309020205020404" pitchFamily="49" charset="0"/>
                <a:ea typeface="Courier New" panose="02070309020205020404" pitchFamily="49" charset="0"/>
              </a:rPr>
              <a:t>('</a:t>
            </a:r>
            <a:r>
              <a:rPr lang="en-GB" sz="1700" b="1" dirty="0">
                <a:solidFill>
                  <a:srgbClr val="6AA84F"/>
                </a:solidFill>
                <a:latin typeface="Courier New" panose="02070309020205020404" pitchFamily="49" charset="0"/>
                <a:ea typeface="Courier New" panose="02070309020205020404" pitchFamily="49" charset="0"/>
              </a:rPr>
              <a:t>No blizzard this time!</a:t>
            </a:r>
            <a:r>
              <a:rPr lang="en-GB" sz="1700" b="1" dirty="0">
                <a:latin typeface="Courier New" panose="02070309020205020404" pitchFamily="49" charset="0"/>
                <a:ea typeface="Courier New" panose="02070309020205020404" pitchFamily="49" charset="0"/>
              </a:rPr>
              <a:t>')</a:t>
            </a:r>
            <a:endParaRPr lang="en-SG" sz="1700" b="1" dirty="0">
              <a:latin typeface="Arial" panose="020B0604020202020204" pitchFamily="34" charset="0"/>
              <a:ea typeface="Arial" panose="020B0604020202020204" pitchFamily="34" charset="0"/>
            </a:endParaRPr>
          </a:p>
        </p:txBody>
      </p:sp>
      <p:sp>
        <p:nvSpPr>
          <p:cNvPr id="5" name="Left Arrow 4">
            <a:extLst>
              <a:ext uri="{FF2B5EF4-FFF2-40B4-BE49-F238E27FC236}">
                <a16:creationId xmlns:a16="http://schemas.microsoft.com/office/drawing/2014/main" id="{7F4EF44B-074A-B84D-981F-3302C5CC88E2}"/>
              </a:ext>
            </a:extLst>
          </p:cNvPr>
          <p:cNvSpPr/>
          <p:nvPr/>
        </p:nvSpPr>
        <p:spPr>
          <a:xfrm>
            <a:off x="4308017" y="2535318"/>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A01D44C-18FC-3044-9C69-02E3FEE19633}"/>
              </a:ext>
            </a:extLst>
          </p:cNvPr>
          <p:cNvSpPr txBox="1"/>
          <p:nvPr/>
        </p:nvSpPr>
        <p:spPr>
          <a:xfrm>
            <a:off x="5380383" y="2212152"/>
            <a:ext cx="5738191" cy="923330"/>
          </a:xfrm>
          <a:prstGeom prst="rect">
            <a:avLst/>
          </a:prstGeom>
          <a:noFill/>
        </p:spPr>
        <p:txBody>
          <a:bodyPr wrap="square" rtlCol="0">
            <a:spAutoFit/>
          </a:bodyPr>
          <a:lstStyle/>
          <a:p>
            <a:r>
              <a:rPr lang="en-US" dirty="0"/>
              <a:t>The counter will determine the duration to check if the requirement of 4 hours is met.</a:t>
            </a:r>
          </a:p>
          <a:p>
            <a:r>
              <a:rPr lang="en-US" dirty="0" err="1"/>
              <a:t>i</a:t>
            </a:r>
            <a:r>
              <a:rPr lang="en-US" dirty="0"/>
              <a:t> is the first hour and will iterate through the day</a:t>
            </a:r>
          </a:p>
        </p:txBody>
      </p:sp>
      <p:sp>
        <p:nvSpPr>
          <p:cNvPr id="7" name="Rectangle 6">
            <a:extLst>
              <a:ext uri="{FF2B5EF4-FFF2-40B4-BE49-F238E27FC236}">
                <a16:creationId xmlns:a16="http://schemas.microsoft.com/office/drawing/2014/main" id="{0382A6E1-1CD9-8A45-8ED0-259FB862B64D}"/>
              </a:ext>
            </a:extLst>
          </p:cNvPr>
          <p:cNvSpPr/>
          <p:nvPr/>
        </p:nvSpPr>
        <p:spPr>
          <a:xfrm>
            <a:off x="424070" y="2535318"/>
            <a:ext cx="3789989" cy="6982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Arrow 7">
            <a:extLst>
              <a:ext uri="{FF2B5EF4-FFF2-40B4-BE49-F238E27FC236}">
                <a16:creationId xmlns:a16="http://schemas.microsoft.com/office/drawing/2014/main" id="{8F08EE25-A185-7044-878A-DA7FD4E5A2C8}"/>
              </a:ext>
            </a:extLst>
          </p:cNvPr>
          <p:cNvSpPr/>
          <p:nvPr/>
        </p:nvSpPr>
        <p:spPr>
          <a:xfrm>
            <a:off x="6334539" y="3681421"/>
            <a:ext cx="71561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A0AF785-FB79-D84C-9534-AA7A9FCEDA46}"/>
              </a:ext>
            </a:extLst>
          </p:cNvPr>
          <p:cNvSpPr txBox="1"/>
          <p:nvPr/>
        </p:nvSpPr>
        <p:spPr>
          <a:xfrm>
            <a:off x="7193677" y="3429000"/>
            <a:ext cx="4532244" cy="2585323"/>
          </a:xfrm>
          <a:prstGeom prst="rect">
            <a:avLst/>
          </a:prstGeom>
          <a:noFill/>
        </p:spPr>
        <p:txBody>
          <a:bodyPr wrap="square" rtlCol="0">
            <a:spAutoFit/>
          </a:bodyPr>
          <a:lstStyle/>
          <a:p>
            <a:r>
              <a:rPr lang="en-US" dirty="0"/>
              <a:t>Add 1 to counter if the conditions defining a blizzard have are met. Notice the use of the “And” condition requiring both components (wind speed and visibility) to be met.</a:t>
            </a:r>
          </a:p>
          <a:p>
            <a:r>
              <a:rPr lang="en-US" dirty="0"/>
              <a:t>If met, add 1 to counter. Else, set count to 0.</a:t>
            </a:r>
          </a:p>
          <a:p>
            <a:endParaRPr lang="en-US" dirty="0"/>
          </a:p>
          <a:p>
            <a:r>
              <a:rPr lang="en-US" b="1" dirty="0"/>
              <a:t>What do you think would happen if don’t set the counter to 0 but instead using </a:t>
            </a:r>
            <a:r>
              <a:rPr lang="en-US" b="1" dirty="0">
                <a:solidFill>
                  <a:schemeClr val="accent1"/>
                </a:solidFill>
              </a:rPr>
              <a:t>continue</a:t>
            </a:r>
            <a:r>
              <a:rPr lang="en-US" b="1" dirty="0"/>
              <a:t> or</a:t>
            </a:r>
            <a:r>
              <a:rPr lang="en-US" b="1" dirty="0">
                <a:solidFill>
                  <a:schemeClr val="accent1"/>
                </a:solidFill>
              </a:rPr>
              <a:t> pass</a:t>
            </a:r>
            <a:r>
              <a:rPr lang="en-US" b="1" dirty="0"/>
              <a:t>? </a:t>
            </a:r>
          </a:p>
        </p:txBody>
      </p:sp>
      <p:sp>
        <p:nvSpPr>
          <p:cNvPr id="10" name="Rectangle 9">
            <a:extLst>
              <a:ext uri="{FF2B5EF4-FFF2-40B4-BE49-F238E27FC236}">
                <a16:creationId xmlns:a16="http://schemas.microsoft.com/office/drawing/2014/main" id="{A7A93020-5A86-7A47-955B-75DBDD429794}"/>
              </a:ext>
            </a:extLst>
          </p:cNvPr>
          <p:cNvSpPr/>
          <p:nvPr/>
        </p:nvSpPr>
        <p:spPr>
          <a:xfrm>
            <a:off x="424070" y="3481839"/>
            <a:ext cx="5844208" cy="18190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18964D5-02B8-6245-9126-45A3BC5D24C1}"/>
              </a:ext>
            </a:extLst>
          </p:cNvPr>
          <p:cNvSpPr txBox="1"/>
          <p:nvPr/>
        </p:nvSpPr>
        <p:spPr>
          <a:xfrm>
            <a:off x="7193677" y="5894844"/>
            <a:ext cx="4532244" cy="923330"/>
          </a:xfrm>
          <a:prstGeom prst="rect">
            <a:avLst/>
          </a:prstGeom>
          <a:noFill/>
        </p:spPr>
        <p:txBody>
          <a:bodyPr wrap="square" rtlCol="0">
            <a:spAutoFit/>
          </a:bodyPr>
          <a:lstStyle/>
          <a:p>
            <a:r>
              <a:rPr lang="en-US" dirty="0"/>
              <a:t>The </a:t>
            </a:r>
            <a:r>
              <a:rPr lang="en-US" dirty="0">
                <a:solidFill>
                  <a:schemeClr val="accent1"/>
                </a:solidFill>
              </a:rPr>
              <a:t>while</a:t>
            </a:r>
            <a:r>
              <a:rPr lang="en-US" dirty="0"/>
              <a:t> loop requires both count and length conditions to be met. What will happen when count &gt; 4?</a:t>
            </a:r>
          </a:p>
        </p:txBody>
      </p:sp>
    </p:spTree>
    <p:extLst>
      <p:ext uri="{BB962C8B-B14F-4D97-AF65-F5344CB8AC3E}">
        <p14:creationId xmlns:p14="http://schemas.microsoft.com/office/powerpoint/2010/main" val="318997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p:bldP spid="10" grpId="0" animBg="1"/>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365760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21977F-93D7-534B-8232-9703E45C00CA}"/>
              </a:ext>
            </a:extLst>
          </p:cNvPr>
          <p:cNvSpPr>
            <a:spLocks noGrp="1"/>
          </p:cNvSpPr>
          <p:nvPr>
            <p:ph type="title"/>
          </p:nvPr>
        </p:nvSpPr>
        <p:spPr>
          <a:xfrm>
            <a:off x="594360" y="637125"/>
            <a:ext cx="3163448" cy="5256371"/>
          </a:xfrm>
        </p:spPr>
        <p:txBody>
          <a:bodyPr>
            <a:normAutofit/>
          </a:bodyPr>
          <a:lstStyle/>
          <a:p>
            <a:r>
              <a:rPr lang="en-US" dirty="0"/>
              <a:t>Additional challenge</a:t>
            </a:r>
          </a:p>
        </p:txBody>
      </p:sp>
      <p:graphicFrame>
        <p:nvGraphicFramePr>
          <p:cNvPr id="5" name="Content Placeholder 2">
            <a:extLst>
              <a:ext uri="{FF2B5EF4-FFF2-40B4-BE49-F238E27FC236}">
                <a16:creationId xmlns:a16="http://schemas.microsoft.com/office/drawing/2014/main" id="{8A8F911F-F1BB-44E4-9A1E-6648125CD7DF}"/>
              </a:ext>
            </a:extLst>
          </p:cNvPr>
          <p:cNvGraphicFramePr>
            <a:graphicFrameLocks noGrp="1"/>
          </p:cNvGraphicFramePr>
          <p:nvPr>
            <p:ph idx="1"/>
            <p:extLst>
              <p:ext uri="{D42A27DB-BD31-4B8C-83A1-F6EECF244321}">
                <p14:modId xmlns:p14="http://schemas.microsoft.com/office/powerpoint/2010/main" val="2588808851"/>
              </p:ext>
            </p:extLst>
          </p:nvPr>
        </p:nvGraphicFramePr>
        <p:xfrm>
          <a:off x="4515633" y="303591"/>
          <a:ext cx="7240043"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7677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63A6CF-E512-FF42-BF50-C94C328B9319}"/>
              </a:ext>
            </a:extLst>
          </p:cNvPr>
          <p:cNvSpPr>
            <a:spLocks noGrp="1"/>
          </p:cNvSpPr>
          <p:nvPr>
            <p:ph type="title"/>
          </p:nvPr>
        </p:nvSpPr>
        <p:spPr>
          <a:xfrm>
            <a:off x="5297762" y="1053711"/>
            <a:ext cx="5638994" cy="1424446"/>
          </a:xfrm>
        </p:spPr>
        <p:txBody>
          <a:bodyPr vert="horz" lIns="91440" tIns="45720" rIns="91440" bIns="45720" rtlCol="0" anchor="ctr">
            <a:normAutofit/>
          </a:bodyPr>
          <a:lstStyle/>
          <a:p>
            <a:r>
              <a:rPr lang="en-US">
                <a:solidFill>
                  <a:srgbClr val="FFFFFF"/>
                </a:solidFill>
              </a:rPr>
              <a:t>Wilson’s challenge</a:t>
            </a:r>
          </a:p>
        </p:txBody>
      </p:sp>
      <p:pic>
        <p:nvPicPr>
          <p:cNvPr id="7" name="Content Placeholder 15">
            <a:extLst>
              <a:ext uri="{FF2B5EF4-FFF2-40B4-BE49-F238E27FC236}">
                <a16:creationId xmlns:a16="http://schemas.microsoft.com/office/drawing/2014/main" id="{4C499EC7-1E77-444C-A083-EC53D553D498}"/>
              </a:ext>
            </a:extLst>
          </p:cNvPr>
          <p:cNvPicPr>
            <a:picLocks noGrp="1" noChangeAspect="1"/>
          </p:cNvPicPr>
          <p:nvPr>
            <p:ph sz="half" idx="2"/>
          </p:nvPr>
        </p:nvPicPr>
        <p:blipFill>
          <a:blip r:embed="rId2"/>
          <a:stretch>
            <a:fillRect/>
          </a:stretch>
        </p:blipFill>
        <p:spPr>
          <a:xfrm>
            <a:off x="740565" y="478232"/>
            <a:ext cx="3145372" cy="2789902"/>
          </a:xfrm>
          <a:prstGeom prst="rect">
            <a:avLst/>
          </a:prstGeom>
        </p:spPr>
      </p:pic>
      <p:cxnSp>
        <p:nvCxnSpPr>
          <p:cNvPr id="19" name="Straight Connector 18">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6" name="Picture 2" descr="https://miro.medium.com/max/609/1*8__PlTNgTd22adkH-9oFzQ.png">
            <a:extLst>
              <a:ext uri="{FF2B5EF4-FFF2-40B4-BE49-F238E27FC236}">
                <a16:creationId xmlns:a16="http://schemas.microsoft.com/office/drawing/2014/main" id="{6991FE91-0E4F-DE4E-8FE7-FE50CD60093C}"/>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481886" y="3838596"/>
            <a:ext cx="3662730" cy="2291461"/>
          </a:xfrm>
          <a:prstGeom prst="rect">
            <a:avLst/>
          </a:prstGeom>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1BB7522-822B-AA4C-8B7A-D49EE218332B}"/>
              </a:ext>
            </a:extLst>
          </p:cNvPr>
          <p:cNvSpPr txBox="1"/>
          <p:nvPr/>
        </p:nvSpPr>
        <p:spPr>
          <a:xfrm>
            <a:off x="5297762" y="2799889"/>
            <a:ext cx="5747187" cy="2987543"/>
          </a:xfrm>
          <a:prstGeom prst="rect">
            <a:avLst/>
          </a:prstGeom>
        </p:spPr>
        <p:txBody>
          <a:bodyPr vert="horz" lIns="91440" tIns="45720" rIns="91440" bIns="45720" rtlCol="0" anchor="t">
            <a:normAutofit fontScale="92500" lnSpcReduction="20000"/>
          </a:bodyPr>
          <a:lstStyle/>
          <a:p>
            <a:pPr indent="-228600">
              <a:lnSpc>
                <a:spcPct val="90000"/>
              </a:lnSpc>
              <a:spcAft>
                <a:spcPts val="600"/>
              </a:spcAft>
              <a:buFont typeface="Arial" panose="020B0604020202020204" pitchFamily="34" charset="0"/>
              <a:buChar char="•"/>
            </a:pPr>
            <a:r>
              <a:rPr lang="en-US" sz="2200" dirty="0">
                <a:solidFill>
                  <a:srgbClr val="FFFFFF"/>
                </a:solidFill>
              </a:rPr>
              <a:t>Previously, you derived a tree based on the rules in order of overcast -&gt; hot -&gt; humidity -&gt; windy</a:t>
            </a:r>
          </a:p>
          <a:p>
            <a:pPr indent="-228600">
              <a:lnSpc>
                <a:spcPct val="90000"/>
              </a:lnSpc>
              <a:spcAft>
                <a:spcPts val="600"/>
              </a:spcAft>
              <a:buFont typeface="Arial" panose="020B0604020202020204" pitchFamily="34" charset="0"/>
              <a:buChar char="•"/>
            </a:pPr>
            <a:r>
              <a:rPr lang="en-US" sz="2200" dirty="0">
                <a:solidFill>
                  <a:srgbClr val="FFFFFF"/>
                </a:solidFill>
              </a:rPr>
              <a:t>But this order was already pre-determined. How do you know a rule is good? You need to see if it gives rise to at least 1 population that is “pure” (either all from Play or Don’t Play).</a:t>
            </a:r>
          </a:p>
          <a:p>
            <a:pPr indent="-228600">
              <a:lnSpc>
                <a:spcPct val="90000"/>
              </a:lnSpc>
              <a:spcAft>
                <a:spcPts val="600"/>
              </a:spcAft>
              <a:buFont typeface="Arial" panose="020B0604020202020204" pitchFamily="34" charset="0"/>
              <a:buChar char="•"/>
            </a:pPr>
            <a:r>
              <a:rPr lang="en-US" sz="2200" dirty="0">
                <a:solidFill>
                  <a:srgbClr val="FFFFFF"/>
                </a:solidFill>
              </a:rPr>
              <a:t>For now, if there are “ties”, i.e. if 2 rules both give rise to at least 1 pure class, then just say, they are both equally good</a:t>
            </a:r>
          </a:p>
          <a:p>
            <a:pPr indent="-228600">
              <a:lnSpc>
                <a:spcPct val="90000"/>
              </a:lnSpc>
              <a:spcAft>
                <a:spcPts val="600"/>
              </a:spcAft>
              <a:buFont typeface="Arial" panose="020B0604020202020204" pitchFamily="34" charset="0"/>
              <a:buChar char="•"/>
            </a:pPr>
            <a:r>
              <a:rPr lang="en-US" sz="2200" dirty="0">
                <a:solidFill>
                  <a:srgbClr val="FFFFFF"/>
                </a:solidFill>
              </a:rPr>
              <a:t>Using loops (and/or nested loops), try to derive the rule order</a:t>
            </a:r>
          </a:p>
        </p:txBody>
      </p:sp>
    </p:spTree>
    <p:extLst>
      <p:ext uri="{BB962C8B-B14F-4D97-AF65-F5344CB8AC3E}">
        <p14:creationId xmlns:p14="http://schemas.microsoft.com/office/powerpoint/2010/main" val="3715534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C6A7C1-7013-7543-9231-930B127CE501}"/>
              </a:ext>
            </a:extLst>
          </p:cNvPr>
          <p:cNvSpPr>
            <a:spLocks noGrp="1"/>
          </p:cNvSpPr>
          <p:nvPr>
            <p:ph type="title"/>
          </p:nvPr>
        </p:nvSpPr>
        <p:spPr>
          <a:xfrm>
            <a:off x="831850" y="3126581"/>
            <a:ext cx="10515600" cy="2852737"/>
          </a:xfrm>
        </p:spPr>
        <p:txBody>
          <a:bodyPr>
            <a:normAutofit fontScale="90000"/>
          </a:bodyPr>
          <a:lstStyle/>
          <a:p>
            <a:r>
              <a:rPr lang="en-US" dirty="0"/>
              <a:t>You may leave once you complete the items. Or stick around and chat/discuss</a:t>
            </a:r>
            <a:br>
              <a:rPr lang="en-US" dirty="0"/>
            </a:br>
            <a:r>
              <a:rPr lang="en-US" dirty="0"/>
              <a:t>Emphasis: Must try to work with and within your teams.</a:t>
            </a:r>
          </a:p>
        </p:txBody>
      </p:sp>
      <p:sp>
        <p:nvSpPr>
          <p:cNvPr id="5" name="Text Placeholder 4">
            <a:extLst>
              <a:ext uri="{FF2B5EF4-FFF2-40B4-BE49-F238E27FC236}">
                <a16:creationId xmlns:a16="http://schemas.microsoft.com/office/drawing/2014/main" id="{EF403BEF-155F-0145-BF5F-FBDF685C3AAB}"/>
              </a:ext>
            </a:extLst>
          </p:cNvPr>
          <p:cNvSpPr>
            <a:spLocks noGrp="1"/>
          </p:cNvSpPr>
          <p:nvPr>
            <p:ph type="body" idx="1"/>
          </p:nvPr>
        </p:nvSpPr>
        <p:spPr>
          <a:xfrm>
            <a:off x="831850" y="1626394"/>
            <a:ext cx="10515600" cy="1500187"/>
          </a:xfrm>
        </p:spPr>
        <p:txBody>
          <a:bodyPr/>
          <a:lstStyle/>
          <a:p>
            <a:r>
              <a:rPr lang="en-US" dirty="0"/>
              <a:t>Please take out your RPIs, and enjoy today’s practical</a:t>
            </a:r>
          </a:p>
        </p:txBody>
      </p:sp>
    </p:spTree>
    <p:extLst>
      <p:ext uri="{BB962C8B-B14F-4D97-AF65-F5344CB8AC3E}">
        <p14:creationId xmlns:p14="http://schemas.microsoft.com/office/powerpoint/2010/main" val="392390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94AF84-C44C-2F41-B83C-6C68C74FEE27}"/>
              </a:ext>
            </a:extLst>
          </p:cNvPr>
          <p:cNvSpPr>
            <a:spLocks noGrp="1"/>
          </p:cNvSpPr>
          <p:nvPr>
            <p:ph type="title"/>
          </p:nvPr>
        </p:nvSpPr>
        <p:spPr>
          <a:xfrm>
            <a:off x="863029" y="1012004"/>
            <a:ext cx="3416158" cy="4795408"/>
          </a:xfrm>
        </p:spPr>
        <p:txBody>
          <a:bodyPr>
            <a:normAutofit/>
          </a:bodyPr>
          <a:lstStyle/>
          <a:p>
            <a:r>
              <a:rPr lang="en-US">
                <a:solidFill>
                  <a:srgbClr val="FFFFFF"/>
                </a:solidFill>
              </a:rPr>
              <a:t>Loops</a:t>
            </a:r>
          </a:p>
        </p:txBody>
      </p:sp>
      <p:graphicFrame>
        <p:nvGraphicFramePr>
          <p:cNvPr id="27" name="Content Placeholder 2">
            <a:extLst>
              <a:ext uri="{FF2B5EF4-FFF2-40B4-BE49-F238E27FC236}">
                <a16:creationId xmlns:a16="http://schemas.microsoft.com/office/drawing/2014/main" id="{EB182F92-EBDF-4549-ADD8-1E188236E92C}"/>
              </a:ext>
            </a:extLst>
          </p:cNvPr>
          <p:cNvGraphicFramePr>
            <a:graphicFrameLocks noGrp="1"/>
          </p:cNvGraphicFramePr>
          <p:nvPr>
            <p:ph idx="1"/>
            <p:extLst>
              <p:ext uri="{D42A27DB-BD31-4B8C-83A1-F6EECF244321}">
                <p14:modId xmlns:p14="http://schemas.microsoft.com/office/powerpoint/2010/main" val="55286456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9852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1C229-3568-5741-B005-A847D27592B6}"/>
              </a:ext>
            </a:extLst>
          </p:cNvPr>
          <p:cNvSpPr>
            <a:spLocks noGrp="1"/>
          </p:cNvSpPr>
          <p:nvPr>
            <p:ph type="title"/>
          </p:nvPr>
        </p:nvSpPr>
        <p:spPr>
          <a:xfrm>
            <a:off x="838200" y="620392"/>
            <a:ext cx="3374136" cy="5504688"/>
          </a:xfrm>
        </p:spPr>
        <p:txBody>
          <a:bodyPr>
            <a:normAutofit/>
          </a:bodyPr>
          <a:lstStyle/>
          <a:p>
            <a:r>
              <a:rPr lang="en-US"/>
              <a:t>Why do we want to loop?</a:t>
            </a:r>
          </a:p>
        </p:txBody>
      </p:sp>
      <p:graphicFrame>
        <p:nvGraphicFramePr>
          <p:cNvPr id="15" name="Content Placeholder 2">
            <a:extLst>
              <a:ext uri="{FF2B5EF4-FFF2-40B4-BE49-F238E27FC236}">
                <a16:creationId xmlns:a16="http://schemas.microsoft.com/office/drawing/2014/main" id="{DCE5AE18-C2CF-4608-A9ED-1F1042F9F0DA}"/>
              </a:ext>
            </a:extLst>
          </p:cNvPr>
          <p:cNvGraphicFramePr>
            <a:graphicFrameLocks noGrp="1"/>
          </p:cNvGraphicFramePr>
          <p:nvPr>
            <p:ph idx="1"/>
            <p:extLst>
              <p:ext uri="{D42A27DB-BD31-4B8C-83A1-F6EECF244321}">
                <p14:modId xmlns:p14="http://schemas.microsoft.com/office/powerpoint/2010/main" val="2823589494"/>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69C82CC2-272F-8447-9050-3771094EE1DA}"/>
              </a:ext>
            </a:extLst>
          </p:cNvPr>
          <p:cNvSpPr/>
          <p:nvPr/>
        </p:nvSpPr>
        <p:spPr>
          <a:xfrm>
            <a:off x="836732" y="4647752"/>
            <a:ext cx="4073935" cy="1477328"/>
          </a:xfrm>
          <a:prstGeom prst="rect">
            <a:avLst/>
          </a:prstGeom>
        </p:spPr>
        <p:txBody>
          <a:bodyPr wrap="square">
            <a:spAutoFit/>
          </a:bodyPr>
          <a:lstStyle/>
          <a:p>
            <a:r>
              <a:rPr lang="en-US" dirty="0"/>
              <a:t>﻿x = 0</a:t>
            </a:r>
          </a:p>
          <a:p>
            <a:r>
              <a:rPr lang="en-US" dirty="0"/>
              <a:t>for </a:t>
            </a:r>
            <a:r>
              <a:rPr lang="en-US" dirty="0" err="1"/>
              <a:t>i</a:t>
            </a:r>
            <a:r>
              <a:rPr lang="en-US" dirty="0"/>
              <a:t> in range(1,101):</a:t>
            </a:r>
          </a:p>
          <a:p>
            <a:r>
              <a:rPr lang="en-US" dirty="0"/>
              <a:t>    x = x + </a:t>
            </a:r>
            <a:r>
              <a:rPr lang="en-US" dirty="0" err="1"/>
              <a:t>i</a:t>
            </a:r>
            <a:endParaRPr lang="en-US" dirty="0"/>
          </a:p>
          <a:p>
            <a:r>
              <a:rPr lang="en-US" dirty="0"/>
              <a:t>    print(</a:t>
            </a:r>
            <a:r>
              <a:rPr lang="en-US" dirty="0" err="1"/>
              <a:t>i</a:t>
            </a:r>
            <a:r>
              <a:rPr lang="en-US" dirty="0"/>
              <a:t>)</a:t>
            </a:r>
          </a:p>
          <a:p>
            <a:r>
              <a:rPr lang="en-US" dirty="0"/>
              <a:t>print(x)</a:t>
            </a:r>
          </a:p>
        </p:txBody>
      </p:sp>
    </p:spTree>
    <p:extLst>
      <p:ext uri="{BB962C8B-B14F-4D97-AF65-F5344CB8AC3E}">
        <p14:creationId xmlns:p14="http://schemas.microsoft.com/office/powerpoint/2010/main" val="1405091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58746EC-D764-7747-B030-E3AEDEE62B94}"/>
              </a:ext>
            </a:extLst>
          </p:cNvPr>
          <p:cNvSpPr>
            <a:spLocks noGrp="1"/>
          </p:cNvSpPr>
          <p:nvPr>
            <p:ph type="title"/>
          </p:nvPr>
        </p:nvSpPr>
        <p:spPr>
          <a:xfrm>
            <a:off x="863029" y="1012004"/>
            <a:ext cx="3416158" cy="4795408"/>
          </a:xfrm>
        </p:spPr>
        <p:txBody>
          <a:bodyPr>
            <a:normAutofit/>
          </a:bodyPr>
          <a:lstStyle/>
          <a:p>
            <a:r>
              <a:rPr lang="en-US">
                <a:solidFill>
                  <a:srgbClr val="FFFFFF"/>
                </a:solidFill>
              </a:rPr>
              <a:t>Iteration, loops and repetition</a:t>
            </a:r>
          </a:p>
        </p:txBody>
      </p:sp>
      <p:graphicFrame>
        <p:nvGraphicFramePr>
          <p:cNvPr id="5" name="Content Placeholder 2">
            <a:extLst>
              <a:ext uri="{FF2B5EF4-FFF2-40B4-BE49-F238E27FC236}">
                <a16:creationId xmlns:a16="http://schemas.microsoft.com/office/drawing/2014/main" id="{91AE907D-E54C-4F49-9106-FAE28D216DDA}"/>
              </a:ext>
            </a:extLst>
          </p:cNvPr>
          <p:cNvGraphicFramePr>
            <a:graphicFrameLocks noGrp="1"/>
          </p:cNvGraphicFramePr>
          <p:nvPr>
            <p:ph idx="1"/>
            <p:extLst>
              <p:ext uri="{D42A27DB-BD31-4B8C-83A1-F6EECF244321}">
                <p14:modId xmlns:p14="http://schemas.microsoft.com/office/powerpoint/2010/main" val="254747238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848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Top Corners Rounded 9">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Top Corners Rounded 11">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09843AC-976A-5742-8AC1-71FF56A1C427}"/>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a:solidFill>
                  <a:schemeClr val="bg1"/>
                </a:solidFill>
                <a:latin typeface="+mj-lt"/>
                <a:ea typeface="+mj-ea"/>
                <a:cs typeface="+mj-cs"/>
              </a:rPr>
              <a:t>A second definition of iteration</a:t>
            </a:r>
          </a:p>
        </p:txBody>
      </p:sp>
      <p:cxnSp>
        <p:nvCxnSpPr>
          <p:cNvPr id="14" name="Straight Connector 13">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BD64E5F-325B-CE46-8F69-D19F5E0C6980}"/>
              </a:ext>
            </a:extLst>
          </p:cNvPr>
          <p:cNvSpPr>
            <a:spLocks noGrp="1"/>
          </p:cNvSpPr>
          <p:nvPr>
            <p:ph sz="half" idx="1"/>
          </p:nvPr>
        </p:nvSpPr>
        <p:spPr>
          <a:xfrm>
            <a:off x="321733" y="2834809"/>
            <a:ext cx="4092951" cy="3042099"/>
          </a:xfrm>
        </p:spPr>
        <p:txBody>
          <a:bodyPr vert="horz" lIns="91440" tIns="45720" rIns="91440" bIns="45720" rtlCol="0" anchor="t">
            <a:normAutofit/>
          </a:bodyPr>
          <a:lstStyle/>
          <a:p>
            <a:r>
              <a:rPr lang="en-US" sz="1700">
                <a:solidFill>
                  <a:schemeClr val="bg1"/>
                </a:solidFill>
              </a:rPr>
              <a:t>The repetition of a mathematical or computational procedure applied to the result of a previous application, typically as a means of obtaining successively closer approximations to the solution of a problem.</a:t>
            </a:r>
          </a:p>
          <a:p>
            <a:r>
              <a:rPr lang="en-US" sz="1700">
                <a:solidFill>
                  <a:schemeClr val="bg1"/>
                </a:solidFill>
              </a:rPr>
              <a:t>For example, what is the value of d given infinite rounds, suppose d is the distance from the wall, and in each round, the value of d is halved each time.</a:t>
            </a:r>
          </a:p>
        </p:txBody>
      </p:sp>
      <p:graphicFrame>
        <p:nvGraphicFramePr>
          <p:cNvPr id="5" name="Content Placeholder 4">
            <a:extLst>
              <a:ext uri="{FF2B5EF4-FFF2-40B4-BE49-F238E27FC236}">
                <a16:creationId xmlns:a16="http://schemas.microsoft.com/office/drawing/2014/main" id="{5861B8CB-1757-5A41-91DE-1334ACA351CD}"/>
              </a:ext>
            </a:extLst>
          </p:cNvPr>
          <p:cNvGraphicFramePr>
            <a:graphicFrameLocks noGrp="1"/>
          </p:cNvGraphicFramePr>
          <p:nvPr>
            <p:ph sz="half" idx="2"/>
            <p:extLst>
              <p:ext uri="{D42A27DB-BD31-4B8C-83A1-F6EECF244321}">
                <p14:modId xmlns:p14="http://schemas.microsoft.com/office/powerpoint/2010/main" val="1759092358"/>
              </p:ext>
            </p:extLst>
          </p:nvPr>
        </p:nvGraphicFramePr>
        <p:xfrm>
          <a:off x="5203767" y="931217"/>
          <a:ext cx="6542118" cy="4838519"/>
        </p:xfrm>
        <a:graphic>
          <a:graphicData uri="http://schemas.openxmlformats.org/drawingml/2006/table">
            <a:tbl>
              <a:tblPr firstRow="1" bandRow="1">
                <a:tableStyleId>{5C22544A-7EE6-4342-B048-85BDC9FD1C3A}</a:tableStyleId>
              </a:tblPr>
              <a:tblGrid>
                <a:gridCol w="2804270">
                  <a:extLst>
                    <a:ext uri="{9D8B030D-6E8A-4147-A177-3AD203B41FA5}">
                      <a16:colId xmlns:a16="http://schemas.microsoft.com/office/drawing/2014/main" val="669232735"/>
                    </a:ext>
                  </a:extLst>
                </a:gridCol>
                <a:gridCol w="3737848">
                  <a:extLst>
                    <a:ext uri="{9D8B030D-6E8A-4147-A177-3AD203B41FA5}">
                      <a16:colId xmlns:a16="http://schemas.microsoft.com/office/drawing/2014/main" val="2783894499"/>
                    </a:ext>
                  </a:extLst>
                </a:gridCol>
              </a:tblGrid>
              <a:tr h="691217">
                <a:tc>
                  <a:txBody>
                    <a:bodyPr/>
                    <a:lstStyle/>
                    <a:p>
                      <a:r>
                        <a:rPr lang="en-US" sz="3100"/>
                        <a:t>Round</a:t>
                      </a:r>
                    </a:p>
                  </a:txBody>
                  <a:tcPr marL="235642" marR="235642" marT="78547" marB="78547"/>
                </a:tc>
                <a:tc>
                  <a:txBody>
                    <a:bodyPr/>
                    <a:lstStyle/>
                    <a:p>
                      <a:r>
                        <a:rPr lang="en-US" sz="3100"/>
                        <a:t>Value of d</a:t>
                      </a:r>
                    </a:p>
                  </a:txBody>
                  <a:tcPr marL="235642" marR="235642" marT="78547" marB="78547"/>
                </a:tc>
                <a:extLst>
                  <a:ext uri="{0D108BD9-81ED-4DB2-BD59-A6C34878D82A}">
                    <a16:rowId xmlns:a16="http://schemas.microsoft.com/office/drawing/2014/main" val="1489063281"/>
                  </a:ext>
                </a:extLst>
              </a:tr>
              <a:tr h="691217">
                <a:tc>
                  <a:txBody>
                    <a:bodyPr/>
                    <a:lstStyle/>
                    <a:p>
                      <a:r>
                        <a:rPr lang="en-US" sz="3100"/>
                        <a:t>1</a:t>
                      </a:r>
                    </a:p>
                  </a:txBody>
                  <a:tcPr marL="235642" marR="235642" marT="78547" marB="78547"/>
                </a:tc>
                <a:tc>
                  <a:txBody>
                    <a:bodyPr/>
                    <a:lstStyle/>
                    <a:p>
                      <a:r>
                        <a:rPr lang="en-US" sz="3100"/>
                        <a:t>d</a:t>
                      </a:r>
                    </a:p>
                  </a:txBody>
                  <a:tcPr marL="235642" marR="235642" marT="78547" marB="78547"/>
                </a:tc>
                <a:extLst>
                  <a:ext uri="{0D108BD9-81ED-4DB2-BD59-A6C34878D82A}">
                    <a16:rowId xmlns:a16="http://schemas.microsoft.com/office/drawing/2014/main" val="3876611384"/>
                  </a:ext>
                </a:extLst>
              </a:tr>
              <a:tr h="691217">
                <a:tc>
                  <a:txBody>
                    <a:bodyPr/>
                    <a:lstStyle/>
                    <a:p>
                      <a:r>
                        <a:rPr lang="en-US" sz="3100"/>
                        <a:t>2</a:t>
                      </a:r>
                    </a:p>
                  </a:txBody>
                  <a:tcPr marL="235642" marR="235642" marT="78547" marB="78547"/>
                </a:tc>
                <a:tc>
                  <a:txBody>
                    <a:bodyPr/>
                    <a:lstStyle/>
                    <a:p>
                      <a:r>
                        <a:rPr lang="en-US" sz="3100" dirty="0"/>
                        <a:t>d/2</a:t>
                      </a:r>
                    </a:p>
                  </a:txBody>
                  <a:tcPr marL="235642" marR="235642" marT="78547" marB="78547"/>
                </a:tc>
                <a:extLst>
                  <a:ext uri="{0D108BD9-81ED-4DB2-BD59-A6C34878D82A}">
                    <a16:rowId xmlns:a16="http://schemas.microsoft.com/office/drawing/2014/main" val="3678084594"/>
                  </a:ext>
                </a:extLst>
              </a:tr>
              <a:tr h="691217">
                <a:tc>
                  <a:txBody>
                    <a:bodyPr/>
                    <a:lstStyle/>
                    <a:p>
                      <a:r>
                        <a:rPr lang="en-US" sz="3100"/>
                        <a:t>3</a:t>
                      </a:r>
                    </a:p>
                  </a:txBody>
                  <a:tcPr marL="235642" marR="235642" marT="78547" marB="78547"/>
                </a:tc>
                <a:tc>
                  <a:txBody>
                    <a:bodyPr/>
                    <a:lstStyle/>
                    <a:p>
                      <a:r>
                        <a:rPr lang="en-US" sz="3100" dirty="0"/>
                        <a:t>(d/2)/2 = d/4</a:t>
                      </a:r>
                    </a:p>
                  </a:txBody>
                  <a:tcPr marL="235642" marR="235642" marT="78547" marB="78547"/>
                </a:tc>
                <a:extLst>
                  <a:ext uri="{0D108BD9-81ED-4DB2-BD59-A6C34878D82A}">
                    <a16:rowId xmlns:a16="http://schemas.microsoft.com/office/drawing/2014/main" val="3340962918"/>
                  </a:ext>
                </a:extLst>
              </a:tr>
              <a:tr h="691217">
                <a:tc>
                  <a:txBody>
                    <a:bodyPr/>
                    <a:lstStyle/>
                    <a:p>
                      <a:r>
                        <a:rPr lang="en-US" sz="3100"/>
                        <a:t>4</a:t>
                      </a:r>
                    </a:p>
                  </a:txBody>
                  <a:tcPr marL="235642" marR="235642" marT="78547" marB="78547"/>
                </a:tc>
                <a:tc>
                  <a:txBody>
                    <a:bodyPr/>
                    <a:lstStyle/>
                    <a:p>
                      <a:r>
                        <a:rPr lang="en-US" sz="3100" dirty="0"/>
                        <a:t>((d/2)/2)/2 = d/8</a:t>
                      </a:r>
                    </a:p>
                  </a:txBody>
                  <a:tcPr marL="235642" marR="235642" marT="78547" marB="78547"/>
                </a:tc>
                <a:extLst>
                  <a:ext uri="{0D108BD9-81ED-4DB2-BD59-A6C34878D82A}">
                    <a16:rowId xmlns:a16="http://schemas.microsoft.com/office/drawing/2014/main" val="294358055"/>
                  </a:ext>
                </a:extLst>
              </a:tr>
              <a:tr h="691217">
                <a:tc>
                  <a:txBody>
                    <a:bodyPr/>
                    <a:lstStyle/>
                    <a:p>
                      <a:r>
                        <a:rPr lang="en-US" sz="3100"/>
                        <a:t>…</a:t>
                      </a:r>
                    </a:p>
                  </a:txBody>
                  <a:tcPr marL="235642" marR="235642" marT="78547" marB="78547"/>
                </a:tc>
                <a:tc>
                  <a:txBody>
                    <a:bodyPr/>
                    <a:lstStyle/>
                    <a:p>
                      <a:r>
                        <a:rPr lang="en-US" sz="3100"/>
                        <a:t>…</a:t>
                      </a:r>
                    </a:p>
                  </a:txBody>
                  <a:tcPr marL="235642" marR="235642" marT="78547" marB="78547"/>
                </a:tc>
                <a:extLst>
                  <a:ext uri="{0D108BD9-81ED-4DB2-BD59-A6C34878D82A}">
                    <a16:rowId xmlns:a16="http://schemas.microsoft.com/office/drawing/2014/main" val="3916864441"/>
                  </a:ext>
                </a:extLst>
              </a:tr>
              <a:tr h="691217">
                <a:tc>
                  <a:txBody>
                    <a:bodyPr/>
                    <a:lstStyle/>
                    <a:p>
                      <a:r>
                        <a:rPr lang="en-US" sz="3100"/>
                        <a:t>n</a:t>
                      </a:r>
                    </a:p>
                  </a:txBody>
                  <a:tcPr marL="235642" marR="235642" marT="78547" marB="78547"/>
                </a:tc>
                <a:tc>
                  <a:txBody>
                    <a:bodyPr/>
                    <a:lstStyle/>
                    <a:p>
                      <a:r>
                        <a:rPr lang="en-US" sz="3100" dirty="0"/>
                        <a:t>d/2</a:t>
                      </a:r>
                      <a:r>
                        <a:rPr lang="en-US" sz="3100" baseline="30000" dirty="0"/>
                        <a:t>n-1</a:t>
                      </a:r>
                    </a:p>
                  </a:txBody>
                  <a:tcPr marL="235642" marR="235642" marT="78547" marB="78547"/>
                </a:tc>
                <a:extLst>
                  <a:ext uri="{0D108BD9-81ED-4DB2-BD59-A6C34878D82A}">
                    <a16:rowId xmlns:a16="http://schemas.microsoft.com/office/drawing/2014/main" val="3862870794"/>
                  </a:ext>
                </a:extLst>
              </a:tr>
            </a:tbl>
          </a:graphicData>
        </a:graphic>
      </p:graphicFrame>
      <p:sp>
        <p:nvSpPr>
          <p:cNvPr id="6" name="TextBox 5">
            <a:extLst>
              <a:ext uri="{FF2B5EF4-FFF2-40B4-BE49-F238E27FC236}">
                <a16:creationId xmlns:a16="http://schemas.microsoft.com/office/drawing/2014/main" id="{F5D412DB-D720-8042-A286-3BC0258CB2EE}"/>
              </a:ext>
            </a:extLst>
          </p:cNvPr>
          <p:cNvSpPr txBox="1"/>
          <p:nvPr/>
        </p:nvSpPr>
        <p:spPr>
          <a:xfrm>
            <a:off x="5252555" y="5772031"/>
            <a:ext cx="6444542" cy="923330"/>
          </a:xfrm>
          <a:prstGeom prst="rect">
            <a:avLst/>
          </a:prstGeom>
          <a:noFill/>
        </p:spPr>
        <p:txBody>
          <a:bodyPr wrap="square" rtlCol="0">
            <a:spAutoFit/>
          </a:bodyPr>
          <a:lstStyle/>
          <a:p>
            <a:r>
              <a:rPr lang="en-US" dirty="0"/>
              <a:t>As n tends towards infinity, d tends towards zero. The more iterations we do, the closer we get to the correct answer (but never reaching it</a:t>
            </a:r>
          </a:p>
        </p:txBody>
      </p:sp>
    </p:spTree>
    <p:extLst>
      <p:ext uri="{BB962C8B-B14F-4D97-AF65-F5344CB8AC3E}">
        <p14:creationId xmlns:p14="http://schemas.microsoft.com/office/powerpoint/2010/main" val="3541076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5"/>
            <a:ext cx="7201941" cy="1508760"/>
          </a:xfrm>
          <a:prstGeom prst="rect">
            <a:avLst/>
          </a:prstGeom>
          <a:solidFill>
            <a:srgbClr val="62237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1FACDBE-F5EE-1946-AF80-E97D469F9EEB}"/>
              </a:ext>
            </a:extLst>
          </p:cNvPr>
          <p:cNvSpPr>
            <a:spLocks noGrp="1"/>
          </p:cNvSpPr>
          <p:nvPr>
            <p:ph type="title"/>
          </p:nvPr>
        </p:nvSpPr>
        <p:spPr>
          <a:xfrm>
            <a:off x="777240" y="694944"/>
            <a:ext cx="6610388" cy="1042416"/>
          </a:xfrm>
        </p:spPr>
        <p:txBody>
          <a:bodyPr vert="horz" lIns="91440" tIns="45720" rIns="91440" bIns="45720" rtlCol="0" anchor="ctr">
            <a:normAutofit/>
          </a:bodyPr>
          <a:lstStyle/>
          <a:p>
            <a:r>
              <a:rPr lang="en-US" sz="4200" kern="1200">
                <a:solidFill>
                  <a:srgbClr val="FFFFFF"/>
                </a:solidFill>
                <a:latin typeface="+mj-lt"/>
                <a:ea typeface="+mj-ea"/>
                <a:cs typeface="+mj-cs"/>
              </a:rPr>
              <a:t>The third definition of looping</a:t>
            </a:r>
          </a:p>
        </p:txBody>
      </p:sp>
      <p:sp>
        <p:nvSpPr>
          <p:cNvPr id="13" name="Rectangle 12">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450222"/>
            <a:ext cx="1861718" cy="1506594"/>
          </a:xfrm>
          <a:prstGeom prst="rect">
            <a:avLst/>
          </a:prstGeom>
          <a:solidFill>
            <a:srgbClr val="07D5F6">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0314" y="453269"/>
            <a:ext cx="1862765" cy="1505231"/>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Rectangle 16">
            <a:extLst>
              <a:ext uri="{FF2B5EF4-FFF2-40B4-BE49-F238E27FC236}">
                <a16:creationId xmlns:a16="http://schemas.microsoft.com/office/drawing/2014/main" id="{33A87B69-D1B1-4DA7-B224-F220FC523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2130552"/>
            <a:ext cx="7205472" cy="4270248"/>
          </a:xfrm>
          <a:prstGeom prst="rect">
            <a:avLst/>
          </a:prstGeom>
          <a:solidFill>
            <a:srgbClr val="07D5F6">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Content Placeholder 5">
            <a:extLst>
              <a:ext uri="{FF2B5EF4-FFF2-40B4-BE49-F238E27FC236}">
                <a16:creationId xmlns:a16="http://schemas.microsoft.com/office/drawing/2014/main" id="{98FB7563-077A-0244-BE3E-BFB21CBD1D8F}"/>
              </a:ext>
            </a:extLst>
          </p:cNvPr>
          <p:cNvPicPr>
            <a:picLocks noGrp="1" noChangeAspect="1"/>
          </p:cNvPicPr>
          <p:nvPr>
            <p:ph sz="half" idx="2"/>
          </p:nvPr>
        </p:nvPicPr>
        <p:blipFill>
          <a:blip r:embed="rId2"/>
          <a:stretch>
            <a:fillRect/>
          </a:stretch>
        </p:blipFill>
        <p:spPr>
          <a:xfrm>
            <a:off x="670142" y="2353040"/>
            <a:ext cx="6795370" cy="3822395"/>
          </a:xfrm>
          <a:prstGeom prst="rect">
            <a:avLst/>
          </a:prstGeom>
        </p:spPr>
      </p:pic>
      <p:sp>
        <p:nvSpPr>
          <p:cNvPr id="19" name="Rectangle 18">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2127680"/>
            <a:ext cx="3887324" cy="427311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F18486-BD3C-7845-AC94-4ABBB9685EF6}"/>
              </a:ext>
            </a:extLst>
          </p:cNvPr>
          <p:cNvSpPr>
            <a:spLocks noGrp="1"/>
          </p:cNvSpPr>
          <p:nvPr>
            <p:ph sz="half" idx="1"/>
          </p:nvPr>
        </p:nvSpPr>
        <p:spPr>
          <a:xfrm>
            <a:off x="8109311" y="2393792"/>
            <a:ext cx="3360212" cy="3740893"/>
          </a:xfrm>
        </p:spPr>
        <p:txBody>
          <a:bodyPr vert="horz" lIns="91440" tIns="45720" rIns="91440" bIns="45720" rtlCol="0" anchor="ctr">
            <a:normAutofit/>
          </a:bodyPr>
          <a:lstStyle/>
          <a:p>
            <a:r>
              <a:rPr lang="en-US" sz="1800"/>
              <a:t>An improved version of a previous incarnation</a:t>
            </a:r>
          </a:p>
          <a:p>
            <a:r>
              <a:rPr lang="en-US" sz="1800"/>
              <a:t>E.g. the iPhone 11 is an iteration of the iphone 10, which is an iteration of the iPhone 9, etc</a:t>
            </a:r>
          </a:p>
        </p:txBody>
      </p:sp>
    </p:spTree>
    <p:extLst>
      <p:ext uri="{BB962C8B-B14F-4D97-AF65-F5344CB8AC3E}">
        <p14:creationId xmlns:p14="http://schemas.microsoft.com/office/powerpoint/2010/main" val="1410316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7167B144-73A1-F041-8441-769C91C2A083}"/>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What is the structure of a loop?</a:t>
            </a:r>
          </a:p>
        </p:txBody>
      </p:sp>
      <p:graphicFrame>
        <p:nvGraphicFramePr>
          <p:cNvPr id="16" name="Content Placeholder 5">
            <a:extLst>
              <a:ext uri="{FF2B5EF4-FFF2-40B4-BE49-F238E27FC236}">
                <a16:creationId xmlns:a16="http://schemas.microsoft.com/office/drawing/2014/main" id="{0B4C0BCF-30A1-4304-B017-685E38D3B8BE}"/>
              </a:ext>
            </a:extLst>
          </p:cNvPr>
          <p:cNvGraphicFramePr>
            <a:graphicFrameLocks noGrp="1"/>
          </p:cNvGraphicFramePr>
          <p:nvPr>
            <p:ph idx="1"/>
            <p:extLst>
              <p:ext uri="{D42A27DB-BD31-4B8C-83A1-F6EECF244321}">
                <p14:modId xmlns:p14="http://schemas.microsoft.com/office/powerpoint/2010/main" val="247394242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74461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4197</Words>
  <Application>Microsoft Macintosh PowerPoint</Application>
  <PresentationFormat>Widescreen</PresentationFormat>
  <Paragraphs>392</Paragraphs>
  <Slides>39</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Courier New</vt:lpstr>
      <vt:lpstr>Office Theme</vt:lpstr>
      <vt:lpstr>Pies required today… Please take one on your way to your seat </vt:lpstr>
      <vt:lpstr>Open session with the class</vt:lpstr>
      <vt:lpstr>What are the die-die must know things?</vt:lpstr>
      <vt:lpstr>Loops</vt:lpstr>
      <vt:lpstr>Why do we want to loop?</vt:lpstr>
      <vt:lpstr>Iteration, loops and repetition</vt:lpstr>
      <vt:lpstr>A second definition of iteration</vt:lpstr>
      <vt:lpstr>The third definition of looping</vt:lpstr>
      <vt:lpstr>What is the structure of a loop?</vt:lpstr>
      <vt:lpstr>Control statements (for-loop)</vt:lpstr>
      <vt:lpstr>Example 1: for loop in Python</vt:lpstr>
      <vt:lpstr>Example 2: for loop in Python</vt:lpstr>
      <vt:lpstr>Example 3: for loop in Python</vt:lpstr>
      <vt:lpstr>Control statements (The While Loop)</vt:lpstr>
      <vt:lpstr>Example 1: while loop in Python</vt:lpstr>
      <vt:lpstr>Example 2: while loop in Python</vt:lpstr>
      <vt:lpstr>Loop control</vt:lpstr>
      <vt:lpstr>Example: pass statement in Python</vt:lpstr>
      <vt:lpstr>Example: break statement in Python</vt:lpstr>
      <vt:lpstr>Example: break statement + while loop in Python</vt:lpstr>
      <vt:lpstr>Example: continue statement + while loop in Python</vt:lpstr>
      <vt:lpstr>Example: continue statement in Python</vt:lpstr>
      <vt:lpstr>Nested loops</vt:lpstr>
      <vt:lpstr>Example 1: Nested loop in Python</vt:lpstr>
      <vt:lpstr>Putting what we have learnt so far into perspective</vt:lpstr>
      <vt:lpstr>Ready?</vt:lpstr>
      <vt:lpstr>1. Write a for loop that prints all characters of a string my_str vertically in the console. Do two versions: one that will iterate through the elements of my_str directly, and one that will iterate through the indexes of my_str (you can access the element located at index i of a sequence X by simply writing X[i]). </vt:lpstr>
      <vt:lpstr>1. Write a for loop that prints all characters of a string my_str vertically in the console. Do two versions: one that will iterate through the elements of my_str directly, and one that will iterate through the indexes of my_str (you can access the element located at index i of a sequence X by simply writing X[i]). </vt:lpstr>
      <vt:lpstr>1. Write a for loop that prints all characters of a string my_str vertically in the console. Do two versions: one that will iterate through the elements of my_str directly, and one that will iterate through the indexes of my_str (you can access the element located at index i of a sequence X by simply writing X[i]). </vt:lpstr>
      <vt:lpstr> 2. Write a script that asks the user to enter a positive integer n and that will calculate and print the product of the odd integers from 1 to n (or from 1 to n-1 if n is even). </vt:lpstr>
      <vt:lpstr> 2. Write a script that asks the user to enter a positive integer n and that will calculate and print the product of the odd integers from 1 to n (or from 1 to n-1 if n is even). </vt:lpstr>
      <vt:lpstr>3. Write a script that will loop through values of n until the difference between the approximation and the actual value is less than 0.0001 (the actual value of e can be obtained in the math module, with math.e). The script should then print out the built-in value of e-1 and the approximation to 4 decimal places, and also print the value of n required for such accuracy.</vt:lpstr>
      <vt:lpstr>PowerPoint Presentation</vt:lpstr>
      <vt:lpstr>4. A blizzard is a massive snowstorm. Definitions vary, but for our purposes we will assume that a blizzard is characterized by both winds of 30 mph or higher and blowing snow that leads to visibility of 0.5 miles or less, sustained for at least four hours. Data from a storm one day has been stored in a file stormtrack.txt. There are 24 lines in the file, one for each hour of the day. Each line in the file has the wind speed and visibility at a location, e.g.</vt:lpstr>
      <vt:lpstr>4. A blizzard is a massive snowstorm. Definitions vary, but for our purposes we will assume that a blizzard is characterized by both winds of 30 mph or higher and blowing snow that leads to visibility of 0.5 miles or less, sustained for at least four hours. Data from a storm one day has been stored in a file stormtrack.txt. There are 24 lines in the file, one for each hour of the day. Each line in the file has the wind speed and visibility at a location, e.g.</vt:lpstr>
      <vt:lpstr>PowerPoint Presentation</vt:lpstr>
      <vt:lpstr>Additional challenge</vt:lpstr>
      <vt:lpstr>Wilson’s challenge</vt:lpstr>
      <vt:lpstr>You may leave once you complete the items. Or stick around and chat/discuss Emphasis: Must try to work with and within your teams.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Pies required today… Please take one on your way to your seat </dc:title>
  <dc:creator>Goh Wen Bin Wilson (Dr)</dc:creator>
  <cp:lastModifiedBy>Goh Wen Bin Wilson (Dr)</cp:lastModifiedBy>
  <cp:revision>9</cp:revision>
  <dcterms:created xsi:type="dcterms:W3CDTF">2020-02-17T00:31:05Z</dcterms:created>
  <dcterms:modified xsi:type="dcterms:W3CDTF">2020-02-17T00:54:21Z</dcterms:modified>
</cp:coreProperties>
</file>